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3"/>
  </p:notesMasterIdLst>
  <p:sldIdLst>
    <p:sldId id="291" r:id="rId2"/>
    <p:sldId id="316" r:id="rId3"/>
    <p:sldId id="297" r:id="rId4"/>
    <p:sldId id="370" r:id="rId5"/>
    <p:sldId id="373" r:id="rId6"/>
    <p:sldId id="372" r:id="rId7"/>
    <p:sldId id="298" r:id="rId8"/>
    <p:sldId id="336" r:id="rId9"/>
    <p:sldId id="374" r:id="rId10"/>
    <p:sldId id="347" r:id="rId11"/>
    <p:sldId id="358" r:id="rId12"/>
    <p:sldId id="359" r:id="rId13"/>
    <p:sldId id="360" r:id="rId14"/>
    <p:sldId id="376" r:id="rId15"/>
    <p:sldId id="375" r:id="rId16"/>
    <p:sldId id="365" r:id="rId17"/>
    <p:sldId id="366" r:id="rId18"/>
    <p:sldId id="378" r:id="rId19"/>
    <p:sldId id="367" r:id="rId20"/>
    <p:sldId id="377" r:id="rId21"/>
    <p:sldId id="305" r:id="rId22"/>
  </p:sldIdLst>
  <p:sldSz cx="12192000" cy="6858000"/>
  <p:notesSz cx="6858000" cy="9144000"/>
  <p:embeddedFontLst>
    <p:embeddedFont>
      <p:font typeface="Cambria Math" panose="02040503050406030204" pitchFamily="18" charset="0"/>
      <p:regular r:id="rId24"/>
    </p:embeddedFont>
    <p:embeddedFont>
      <p:font typeface="Leelawadee UI" panose="020B0502040204020203" pitchFamily="34" charset="-34"/>
      <p:regular r:id="rId25"/>
      <p:bold r:id="rId26"/>
    </p:embeddedFont>
    <p:embeddedFont>
      <p:font typeface="나눔바른고딕" panose="020B0603020101020101" pitchFamily="50" charset="-127"/>
      <p:regular r:id="rId27"/>
      <p:bold r:id="rId28"/>
    </p:embeddedFont>
    <p:embeddedFont>
      <p:font typeface="나눔스퀘어" panose="020B0600000101010101" pitchFamily="50" charset="-127"/>
      <p:regular r:id="rId29"/>
    </p:embeddedFont>
    <p:embeddedFont>
      <p:font typeface="나눔스퀘어 네오 Bold" panose="00000800000000000000" pitchFamily="2" charset="-127"/>
      <p:bold r:id="rId30"/>
    </p:embeddedFont>
    <p:embeddedFont>
      <p:font typeface="나눔스퀘어_ac Bold" panose="020B0600000101010101" pitchFamily="50" charset="-127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0089A9"/>
    <a:srgbClr val="016F87"/>
    <a:srgbClr val="CBE7F2"/>
    <a:srgbClr val="FFFF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774" y="1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Bold" panose="020B0600000101010101" charset="-127"/>
                <a:ea typeface="나눔스퀘어 네오 Bold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Bold" panose="020B0600000101010101" charset="-127"/>
                <a:ea typeface="나눔스퀘어 네오 Bold" panose="020B0600000101010101" charset="-127"/>
              </a:defRPr>
            </a:lvl1pPr>
          </a:lstStyle>
          <a:p>
            <a:fld id="{75291284-FC09-41F5-93C1-DB08723E1F19}" type="datetimeFigureOut">
              <a:rPr lang="ko-KR" altLang="en-US" smtClean="0"/>
              <a:pPr/>
              <a:t>2024-11-01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Bold" panose="020B0600000101010101" charset="-127"/>
                <a:ea typeface="나눔스퀘어 네오 Bold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Bold" panose="020B0600000101010101" charset="-127"/>
                <a:ea typeface="나눔스퀘어 네오 Bold" panose="020B0600000101010101" charset="-127"/>
              </a:defRPr>
            </a:lvl1pPr>
          </a:lstStyle>
          <a:p>
            <a:fld id="{D025BA57-2592-4854-9EB3-75B012E6CEF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184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Bold" panose="020B0600000101010101" charset="-127"/>
        <a:ea typeface="나눔스퀘어 네오 Bold" panose="020B0600000101010101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Bold" panose="020B0600000101010101" charset="-127"/>
        <a:ea typeface="나눔스퀘어 네오 Bold" panose="020B0600000101010101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Bold" panose="020B0600000101010101" charset="-127"/>
        <a:ea typeface="나눔스퀘어 네오 Bold" panose="020B0600000101010101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Bold" panose="020B0600000101010101" charset="-127"/>
        <a:ea typeface="나눔스퀘어 네오 Bold" panose="020B0600000101010101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Bold" panose="020B0600000101010101" charset="-127"/>
        <a:ea typeface="나눔스퀘어 네오 Bold" panose="020B0600000101010101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9DDBA4C-96CA-4483-9759-A49A443AED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6096000" cy="6858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987D1B-22B2-40BF-BF6F-BC87DBB01083}"/>
              </a:ext>
            </a:extLst>
          </p:cNvPr>
          <p:cNvSpPr txBox="1"/>
          <p:nvPr userDrawn="1"/>
        </p:nvSpPr>
        <p:spPr>
          <a:xfrm>
            <a:off x="0" y="5934670"/>
            <a:ext cx="1908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PART</a:t>
            </a:r>
            <a:r>
              <a:rPr lang="ko-KR" altLang="en-US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379A4-10D0-42C4-B71E-317A4DFE0CF8}"/>
              </a:ext>
            </a:extLst>
          </p:cNvPr>
          <p:cNvSpPr txBox="1"/>
          <p:nvPr userDrawn="1"/>
        </p:nvSpPr>
        <p:spPr>
          <a:xfrm>
            <a:off x="851377" y="448531"/>
            <a:ext cx="17119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나눔스퀘어 네오 Bold" panose="020B0600000101010101" charset="-127"/>
                <a:ea typeface="나눔스퀘어OTF Bold" panose="020B0600000101010101" pitchFamily="34" charset="-127"/>
              </a:rPr>
              <a:t>CHAPTER</a:t>
            </a:r>
            <a:endParaRPr lang="ko-KR" altLang="en-US" sz="2400" b="1" dirty="0">
              <a:latin typeface="나눔스퀘어 네오 Bold" panose="020B0600000101010101" charset="-127"/>
              <a:ea typeface="나눔스퀘어OTF Bold" panose="020B0600000101010101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0CF589D-1541-4F72-B6D1-948D1F946A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9348" y="3428999"/>
            <a:ext cx="4153480" cy="2210108"/>
          </a:xfrm>
          <a:prstGeom prst="rect">
            <a:avLst/>
          </a:prstGeom>
        </p:spPr>
      </p:pic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79D0CCDB-9F41-4C7A-ADB8-086144198EF1}"/>
              </a:ext>
            </a:extLst>
          </p:cNvPr>
          <p:cNvSpPr/>
          <p:nvPr userDrawn="1"/>
        </p:nvSpPr>
        <p:spPr>
          <a:xfrm>
            <a:off x="559181" y="1376046"/>
            <a:ext cx="584392" cy="446887"/>
          </a:xfrm>
          <a:prstGeom prst="parallelogram">
            <a:avLst>
              <a:gd name="adj" fmla="val 80814"/>
            </a:avLst>
          </a:prstGeom>
          <a:solidFill>
            <a:srgbClr val="0089A9"/>
          </a:solidFill>
          <a:ln>
            <a:solidFill>
              <a:srgbClr val="0089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1CC1556C-CA66-4E6F-B6E0-B1E46761B2B6}"/>
              </a:ext>
            </a:extLst>
          </p:cNvPr>
          <p:cNvSpPr/>
          <p:nvPr userDrawn="1"/>
        </p:nvSpPr>
        <p:spPr>
          <a:xfrm flipV="1">
            <a:off x="559181" y="910196"/>
            <a:ext cx="584392" cy="446887"/>
          </a:xfrm>
          <a:prstGeom prst="parallelogram">
            <a:avLst>
              <a:gd name="adj" fmla="val 8081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B3A717D6-9809-40A3-B694-A4482AC315A7}"/>
              </a:ext>
            </a:extLst>
          </p:cNvPr>
          <p:cNvCxnSpPr>
            <a:cxnSpLocks/>
          </p:cNvCxnSpPr>
          <p:nvPr userDrawn="1"/>
        </p:nvCxnSpPr>
        <p:spPr>
          <a:xfrm>
            <a:off x="1143573" y="1925052"/>
            <a:ext cx="1248993" cy="0"/>
          </a:xfrm>
          <a:prstGeom prst="line">
            <a:avLst/>
          </a:prstGeom>
          <a:ln w="19050">
            <a:solidFill>
              <a:srgbClr val="0089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804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38327-50DC-4186-8893-F7D5F48B1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54A6FA-6FF9-40C0-BD37-DA8BF00C1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FC3161-7FB9-4147-96F7-24D3071C8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8A0164-F78C-47CE-A809-B3CE6BB9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1638E-9711-4073-9454-39D61C1F0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86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3C16B3-2219-4227-860A-BF2EA4AD58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5F9516-083F-4B6F-9D04-DBC67EE4C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FACA75-A030-464E-BE58-F57872D6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C4C2BF-EA8E-4B02-8406-E6F908708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79F55-B86B-49E4-93E6-2C84AAEEE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92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168ECC9-0BC3-482C-B409-C4835C9093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6492874"/>
            <a:ext cx="12191999" cy="365126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392177-4529-4796-88CF-3400A301C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6368" y="6492875"/>
            <a:ext cx="51793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BE64200-0CF3-49D9-A618-2AAB6BBC640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477D6AF-B5D5-49F5-9E87-4255339B7B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12191999" cy="1024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5BE36B-7D42-4256-86CD-64954D5344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24054" y="75626"/>
            <a:ext cx="964628" cy="89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726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37B6849-ECAE-45F6-AC1E-42EC90D9DC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97627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761356-590D-4CB5-A763-469E12BD69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" y="5881722"/>
            <a:ext cx="12191999" cy="97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48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D00685-1DBA-40DC-9245-32CF35B57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E8189B-DA4E-4D78-928A-08654168D5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27735-842F-4BE4-99AF-6EA779A21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771C9D-18B9-499A-8505-56FC5E5ED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D61BDC-93FB-494E-9E8D-DFF3286F1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207590-9CA4-4DD1-955F-DDC0CDD5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168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BAC12B-BA77-4EB0-AF43-12ED9514A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B423E1-2AC5-4A89-B1FB-422B8AE68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780376-350D-467F-AEB0-A3ADC2D0D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476C37-3D5D-4357-8293-B1537B36D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9B9538A-8795-474D-A93F-14B412DE7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663EC3-3604-4A3C-90FD-646893C5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4B4C65-9275-4F9B-BDCA-04799FEA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690B499-C7B3-4015-8159-844F88EC3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768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2ABE4-A6BE-48CA-85C6-CCC25AFD2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385458-FD8C-40CD-A4CB-BAB1E57B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513D7A-7FCB-4523-B2E1-D0F914C04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FC01D0-0F19-4F32-A47C-4A17ECCD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772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90F1E5D-CF22-4CE2-AEC9-65457487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6CEA0B-12B8-456E-BA57-B1E074A6A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0B0934-DE13-45F8-8CA8-E71015241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733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3E0C7-A8F7-492A-92EE-0B5912665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F658AD-0D0C-4D34-93AA-8493A9C05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399BB8-6DD9-4CA7-BE1E-D2C9BAA4A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360AAB-5B83-4C2A-9C1F-13E864F0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862F5F-082D-425B-AC8A-05E6007D1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8AE91C-9A7D-455A-8B9F-8AA4C95DE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368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C4CA0-AC7C-4BE1-86D8-DC38F2BD0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9531C30-C2E8-4DE6-84A0-AF45B0496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833C9-1EB1-4B04-AC2F-C4189FC3C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BA5257-3757-40B8-952E-9E5BB3850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B4816E-BDCC-4A0A-B28E-577E98483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C3D6C2-FE03-4E2C-AA2B-6F105CBB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98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15A7D8-6BAF-4D32-B7D7-4F943578E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A16CF6-2B11-40C1-852B-789F55FC2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CC9C29-F35C-4EF0-86F4-5E16A7D9CD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 네오 Bold" panose="020B0600000101010101" charset="-127"/>
                <a:ea typeface="나눔스퀘어 네오 Bold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D4BE2C-4665-43DF-B851-0899DF72F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 네오 Bold" panose="020B0600000101010101" charset="-127"/>
                <a:ea typeface="나눔스퀘어 네오 Bold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092D53-F4AD-4A7A-A774-27C19DA020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 네오 Bold" panose="020B0600000101010101" charset="-127"/>
                <a:ea typeface="나눔스퀘어 네오 Bold" panose="020B0600000101010101" charset="-127"/>
              </a:defRPr>
            </a:lvl1pPr>
          </a:lstStyle>
          <a:p>
            <a:fld id="{ABE64200-0CF3-49D9-A618-2AAB6BBC640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019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네오 Bold" panose="020B0600000101010101" charset="-127"/>
          <a:ea typeface="나눔스퀘어 네오 Bold" panose="020B0600000101010101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 네오 Bold" panose="020B0600000101010101" charset="-127"/>
          <a:ea typeface="나눔스퀘어 네오 Bold" panose="020B0600000101010101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 네오 Bold" panose="020B0600000101010101" charset="-127"/>
          <a:ea typeface="나눔스퀘어 네오 Bold" panose="020B0600000101010101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 네오 Bold" panose="020B0600000101010101" charset="-127"/>
          <a:ea typeface="나눔스퀘어 네오 Bold" panose="020B0600000101010101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네오 Bold" panose="020B0600000101010101" charset="-127"/>
          <a:ea typeface="나눔스퀘어 네오 Bold" panose="020B0600000101010101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네오 Bold" panose="020B0600000101010101" charset="-127"/>
          <a:ea typeface="나눔스퀘어 네오 Bold" panose="020B0600000101010101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1E9FCA-501C-424D-87B0-FB6EBFDB6079}"/>
              </a:ext>
            </a:extLst>
          </p:cNvPr>
          <p:cNvSpPr txBox="1"/>
          <p:nvPr/>
        </p:nvSpPr>
        <p:spPr>
          <a:xfrm>
            <a:off x="1251285" y="832813"/>
            <a:ext cx="16951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rgbClr val="0089A9"/>
                </a:solidFill>
                <a:latin typeface="Leelawadee UI" panose="020B0502040204020203" pitchFamily="34" charset="-34"/>
                <a:ea typeface="나눔스퀘어OTF Bold" panose="020B0600000101010101" pitchFamily="34" charset="-127"/>
                <a:cs typeface="Leelawadee UI" panose="020B0502040204020203" pitchFamily="34" charset="-34"/>
              </a:rPr>
              <a:t>16</a:t>
            </a:r>
            <a:endParaRPr lang="ko-KR" altLang="en-US" sz="6600" b="1" dirty="0">
              <a:solidFill>
                <a:srgbClr val="0089A9"/>
              </a:solidFill>
              <a:latin typeface="Leelawadee UI" panose="020B0502040204020203" pitchFamily="34" charset="-34"/>
              <a:ea typeface="나눔스퀘어OTF Bold" panose="020B0600000101010101" pitchFamily="34" charset="-127"/>
              <a:cs typeface="Leelawadee UI" panose="020B0502040204020203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38639A-77F1-49C9-9226-67EF6C0DA42F}"/>
              </a:ext>
            </a:extLst>
          </p:cNvPr>
          <p:cNvSpPr txBox="1"/>
          <p:nvPr/>
        </p:nvSpPr>
        <p:spPr>
          <a:xfrm>
            <a:off x="1766922" y="5887045"/>
            <a:ext cx="13527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03</a:t>
            </a:r>
            <a:endParaRPr lang="ko-KR" altLang="en-US" sz="54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C0006-DACD-4385-AD8D-7884E26B956B}"/>
              </a:ext>
            </a:extLst>
          </p:cNvPr>
          <p:cNvSpPr txBox="1"/>
          <p:nvPr/>
        </p:nvSpPr>
        <p:spPr>
          <a:xfrm>
            <a:off x="272022" y="1940134"/>
            <a:ext cx="6036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b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 </a:t>
            </a:r>
            <a:r>
              <a:rPr lang="ko-KR" altLang="en-US" sz="3600" b="1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59E48F-B30A-4F50-89C2-436585440F03}"/>
              </a:ext>
            </a:extLst>
          </p:cNvPr>
          <p:cNvSpPr txBox="1"/>
          <p:nvPr/>
        </p:nvSpPr>
        <p:spPr>
          <a:xfrm>
            <a:off x="862024" y="2586465"/>
            <a:ext cx="3162589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31.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금광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32.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정수 삼각형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22897A-163C-4172-985A-086DE4FEFC4D}"/>
              </a:ext>
            </a:extLst>
          </p:cNvPr>
          <p:cNvSpPr txBox="1"/>
          <p:nvPr/>
        </p:nvSpPr>
        <p:spPr>
          <a:xfrm>
            <a:off x="7713960" y="5934670"/>
            <a:ext cx="3258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발표자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임영선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endParaRPr lang="ko-KR" altLang="en-US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pic>
        <p:nvPicPr>
          <p:cNvPr id="3" name="그림 2" descr="스케치, 만화 영화, 그림, 일러스트레이션이(가) 표시된 사진&#10;&#10;자동 생성된 설명">
            <a:extLst>
              <a:ext uri="{FF2B5EF4-FFF2-40B4-BE49-F238E27FC236}">
                <a16:creationId xmlns:a16="http://schemas.microsoft.com/office/drawing/2014/main" id="{CFE606BC-1764-3CB0-727F-9D9925F3D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76" y="-5976"/>
            <a:ext cx="277998" cy="29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61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1E9FCA-501C-424D-87B0-FB6EBFDB6079}"/>
              </a:ext>
            </a:extLst>
          </p:cNvPr>
          <p:cNvSpPr txBox="1"/>
          <p:nvPr/>
        </p:nvSpPr>
        <p:spPr>
          <a:xfrm>
            <a:off x="1251285" y="832813"/>
            <a:ext cx="16951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rgbClr val="0089A9"/>
                </a:solidFill>
                <a:latin typeface="Leelawadee UI" panose="020B0502040204020203" pitchFamily="34" charset="-34"/>
                <a:ea typeface="나눔스퀘어OTF Bold" panose="020B0600000101010101" pitchFamily="34" charset="-127"/>
                <a:cs typeface="Leelawadee UI" panose="020B0502040204020203" pitchFamily="34" charset="-34"/>
              </a:rPr>
              <a:t>17</a:t>
            </a:r>
            <a:endParaRPr lang="ko-KR" altLang="en-US" sz="6600" b="1" dirty="0">
              <a:solidFill>
                <a:srgbClr val="0089A9"/>
              </a:solidFill>
              <a:latin typeface="Leelawadee UI" panose="020B0502040204020203" pitchFamily="34" charset="-34"/>
              <a:ea typeface="나눔스퀘어OTF Bold" panose="020B0600000101010101" pitchFamily="34" charset="-127"/>
              <a:cs typeface="Leelawadee UI" panose="020B0502040204020203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38639A-77F1-49C9-9226-67EF6C0DA42F}"/>
              </a:ext>
            </a:extLst>
          </p:cNvPr>
          <p:cNvSpPr txBox="1"/>
          <p:nvPr/>
        </p:nvSpPr>
        <p:spPr>
          <a:xfrm>
            <a:off x="1766922" y="5887045"/>
            <a:ext cx="13527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03</a:t>
            </a:r>
            <a:endParaRPr lang="ko-KR" altLang="en-US" sz="54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C0006-DACD-4385-AD8D-7884E26B956B}"/>
              </a:ext>
            </a:extLst>
          </p:cNvPr>
          <p:cNvSpPr txBox="1"/>
          <p:nvPr/>
        </p:nvSpPr>
        <p:spPr>
          <a:xfrm>
            <a:off x="962524" y="1940809"/>
            <a:ext cx="4547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b="1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최단 경로 문제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59E48F-B30A-4F50-89C2-436585440F03}"/>
              </a:ext>
            </a:extLst>
          </p:cNvPr>
          <p:cNvSpPr txBox="1"/>
          <p:nvPr/>
        </p:nvSpPr>
        <p:spPr>
          <a:xfrm>
            <a:off x="862024" y="2586465"/>
            <a:ext cx="3162589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37. </a:t>
            </a:r>
            <a:r>
              <a:rPr lang="ko-KR" altLang="en-US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플로이드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strike="sngStrike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38. </a:t>
            </a:r>
            <a:r>
              <a:rPr lang="ko-KR" altLang="en-US" sz="1600" strike="sngStrike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정확한 순위</a:t>
            </a:r>
            <a:endParaRPr lang="en-US" altLang="ko-KR" sz="1600" strike="sngStrike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39.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화성 탐사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strike="sngStrike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40. </a:t>
            </a:r>
            <a:r>
              <a:rPr lang="ko-KR" altLang="en-US" sz="1600" strike="sngStrike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숨바꼭질</a:t>
            </a:r>
            <a:endParaRPr lang="en-US" altLang="ko-KR" sz="1600" strike="sngStrike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22897A-163C-4172-985A-086DE4FEFC4D}"/>
              </a:ext>
            </a:extLst>
          </p:cNvPr>
          <p:cNvSpPr txBox="1"/>
          <p:nvPr/>
        </p:nvSpPr>
        <p:spPr>
          <a:xfrm>
            <a:off x="7713960" y="5934670"/>
            <a:ext cx="3258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발표자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임영선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endParaRPr lang="ko-KR" altLang="en-US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pic>
        <p:nvPicPr>
          <p:cNvPr id="3" name="그림 2" descr="스케치, 만화 영화, 그림, 일러스트레이션이(가) 표시된 사진&#10;&#10;자동 생성된 설명">
            <a:extLst>
              <a:ext uri="{FF2B5EF4-FFF2-40B4-BE49-F238E27FC236}">
                <a16:creationId xmlns:a16="http://schemas.microsoft.com/office/drawing/2014/main" id="{CFE606BC-1764-3CB0-727F-9D9925F3D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76" y="-5976"/>
            <a:ext cx="277998" cy="29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869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D7244-40A6-935E-EC1F-0B31688C8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1AD4CD-CEB9-160D-1BCB-19ED8E923593}"/>
              </a:ext>
            </a:extLst>
          </p:cNvPr>
          <p:cNvSpPr/>
          <p:nvPr/>
        </p:nvSpPr>
        <p:spPr>
          <a:xfrm>
            <a:off x="0" y="191751"/>
            <a:ext cx="36471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37.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플로이드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BC4DAF-7B96-F5A8-A8E9-2944D6EE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86E290A6-8A65-F9EF-CD4C-D1EE464971FB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A251CD-F5EC-4542-4DE6-B479B5817FB6}"/>
              </a:ext>
            </a:extLst>
          </p:cNvPr>
          <p:cNvSpPr txBox="1"/>
          <p:nvPr/>
        </p:nvSpPr>
        <p:spPr>
          <a:xfrm>
            <a:off x="784415" y="1618419"/>
            <a:ext cx="11031067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개의 도시가 있고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한 도시에서 출발하여 다른 도시에 도착하는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개의 버스가 있음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버스는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한 번 사용할 때 필요한 비용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있음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모든 도시의 쌍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(A, B)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대해서 도시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에서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B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가는 데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필요한 비용의 최솟값을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구하는 프로그램을 작성할 것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3FBF4950-A4E9-9EE4-3036-52DA1F2552B4}"/>
              </a:ext>
            </a:extLst>
          </p:cNvPr>
          <p:cNvSpPr/>
          <p:nvPr/>
        </p:nvSpPr>
        <p:spPr>
          <a:xfrm>
            <a:off x="206290" y="3676902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TIP</a:t>
            </a:r>
            <a:endParaRPr lang="ko-KR" altLang="en-US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C8056F-9B39-A3B9-BC01-79B0C81A42C2}"/>
              </a:ext>
            </a:extLst>
          </p:cNvPr>
          <p:cNvSpPr txBox="1"/>
          <p:nvPr/>
        </p:nvSpPr>
        <p:spPr>
          <a:xfrm>
            <a:off x="784415" y="4065122"/>
            <a:ext cx="11031067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전형적인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최단 </a:t>
            </a:r>
            <a:r>
              <a:rPr lang="ko-KR" altLang="en-US" sz="160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경로 문제</a:t>
            </a:r>
            <a:endParaRPr lang="en-US" altLang="ko-KR" sz="1600" dirty="0">
              <a:solidFill>
                <a:srgbClr val="00B0F0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도시의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개수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100 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이하의 정수이고</a:t>
            </a: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모든 지점에서 다른 모든 지점까지의 최단 경로 계산 </a:t>
            </a:r>
            <a:r>
              <a:rPr lang="en-US" altLang="ko-KR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-&gt; </a:t>
            </a:r>
            <a:r>
              <a:rPr lang="ko-KR" altLang="en-US" sz="160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플로이드 </a:t>
            </a:r>
            <a:r>
              <a:rPr lang="ko-KR" altLang="en-US" sz="1600" dirty="0" err="1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워셜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알고리즘을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이용하는 것이 효과적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1922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6471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37.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플로이드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AD13E7E8-F761-5113-64A3-485DC6814A6D}"/>
              </a:ext>
            </a:extLst>
          </p:cNvPr>
          <p:cNvSpPr/>
          <p:nvPr/>
        </p:nvSpPr>
        <p:spPr>
          <a:xfrm>
            <a:off x="365817" y="1268942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입력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60225-1D93-71C6-967D-1B165C4397C8}"/>
                  </a:ext>
                </a:extLst>
              </p:cNvPr>
              <p:cNvSpPr txBox="1"/>
              <p:nvPr/>
            </p:nvSpPr>
            <p:spPr>
              <a:xfrm>
                <a:off x="1127537" y="1463052"/>
                <a:ext cx="11064463" cy="30114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첫째 줄에 도시의 개수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n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이 주어짐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nor/>
                      </m:rPr>
                      <a:rPr lang="en-US" altLang="ko-KR" sz="1600" b="0" i="0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rPr>
                      <m:t>n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100)</a:t>
                </a:r>
              </a:p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둘째 줄에는 버스의 개수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m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이 주어짐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100,000)</a:t>
                </a:r>
              </a:p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셋째 줄부터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m + 2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줄까지 다음과 같은 버스의 정보가 주어짐</a:t>
                </a:r>
                <a:b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</a:br>
                <a:r>
                  <a:rPr lang="en-US" altLang="ko-KR" sz="1600" dirty="0">
                    <a:solidFill>
                      <a:srgbClr val="016F87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- 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먼저 처음에는 그 버스의 출발 도시의 번호가 주어짐</a:t>
                </a:r>
                <a:br>
                  <a:rPr lang="en-US" altLang="ko-KR" sz="1600" dirty="0">
                    <a:solidFill>
                      <a:srgbClr val="016F87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</a:br>
                <a:r>
                  <a:rPr lang="en-US" altLang="ko-KR" sz="1600" dirty="0">
                    <a:solidFill>
                      <a:srgbClr val="016F87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- 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버스의 정보는 버스의 </a:t>
                </a:r>
                <a:r>
                  <a:rPr lang="ko-KR" altLang="en-US" sz="1600" dirty="0">
                    <a:solidFill>
                      <a:srgbClr val="00B0F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시작 도시 </a:t>
                </a:r>
                <a:r>
                  <a:rPr lang="en-US" altLang="ko-KR" sz="1600" dirty="0">
                    <a:solidFill>
                      <a:srgbClr val="00B0F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a, </a:t>
                </a:r>
                <a:r>
                  <a:rPr lang="ko-KR" altLang="en-US" sz="1600" dirty="0">
                    <a:solidFill>
                      <a:srgbClr val="00B0F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도착 도시 </a:t>
                </a:r>
                <a:r>
                  <a:rPr lang="en-US" altLang="ko-KR" sz="1600" dirty="0">
                    <a:solidFill>
                      <a:srgbClr val="00B0F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b, </a:t>
                </a:r>
                <a:r>
                  <a:rPr lang="ko-KR" altLang="en-US" sz="1600" dirty="0">
                    <a:solidFill>
                      <a:srgbClr val="00B0F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한 번 타는 데 필요한 비용 </a:t>
                </a:r>
                <a:r>
                  <a:rPr lang="en-US" altLang="ko-KR" sz="1600" dirty="0">
                    <a:solidFill>
                      <a:srgbClr val="00B0F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로 이루어져 있음</a:t>
                </a:r>
                <a:br>
                  <a:rPr lang="en-US" altLang="ko-KR" sz="1600" dirty="0">
                    <a:solidFill>
                      <a:srgbClr val="016F87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</a:br>
                <a:r>
                  <a:rPr lang="en-US" altLang="ko-KR" sz="1600" dirty="0">
                    <a:solidFill>
                      <a:srgbClr val="016F87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- 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시작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도시와 도착 도시가 같은 경우는 없음</a:t>
                </a:r>
                <a:br>
                  <a:rPr lang="en-US" altLang="ko-KR" sz="1600" dirty="0">
                    <a:solidFill>
                      <a:srgbClr val="016F87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</a:br>
                <a:r>
                  <a:rPr lang="en-US" altLang="ko-KR" sz="1600" dirty="0">
                    <a:solidFill>
                      <a:srgbClr val="016F87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- 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비용은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100,000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보다 작거나 같은 자연수</a:t>
                </a:r>
                <a:endPara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rgbClr val="00B0F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시작 도시와 도착 도시를 연결하는 노선은 하나가 아닐 수 있음</a:t>
                </a:r>
                <a:endParaRPr lang="en-US" altLang="ko-KR" sz="1600" dirty="0">
                  <a:solidFill>
                    <a:srgbClr val="00B0F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60225-1D93-71C6-967D-1B165C4397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537" y="1463052"/>
                <a:ext cx="11064463" cy="3011465"/>
              </a:xfrm>
              <a:prstGeom prst="rect">
                <a:avLst/>
              </a:prstGeom>
              <a:blipFill>
                <a:blip r:embed="rId2"/>
                <a:stretch>
                  <a:fillRect b="-16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F9BC69F6-92EC-C055-3214-9DB1938380BC}"/>
              </a:ext>
            </a:extLst>
          </p:cNvPr>
          <p:cNvSpPr/>
          <p:nvPr/>
        </p:nvSpPr>
        <p:spPr>
          <a:xfrm>
            <a:off x="365818" y="4668627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출력 조건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99512F-F683-DACA-8C75-1858F476C037}"/>
              </a:ext>
            </a:extLst>
          </p:cNvPr>
          <p:cNvSpPr txBox="1"/>
          <p:nvPr/>
        </p:nvSpPr>
        <p:spPr>
          <a:xfrm>
            <a:off x="1127537" y="4914821"/>
            <a:ext cx="7825218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개의 줄을 출력해야 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번째 줄에 출력하는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j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번째 숫자는 도시 </a:t>
            </a:r>
            <a:r>
              <a:rPr lang="en-US" altLang="ko-KR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에서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j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가는 데 필요한 최소 비용임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만약 </a:t>
            </a:r>
            <a:r>
              <a:rPr lang="en-US" altLang="ko-KR" sz="16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에서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j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갈 수 없는 경우에는 그 자리에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출력함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0673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86895-49F6-913E-6B4D-C3822A42F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82AE08-E521-C4B2-B29C-BB3C79708E46}"/>
              </a:ext>
            </a:extLst>
          </p:cNvPr>
          <p:cNvSpPr/>
          <p:nvPr/>
        </p:nvSpPr>
        <p:spPr>
          <a:xfrm>
            <a:off x="0" y="191751"/>
            <a:ext cx="36471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37.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플로이드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22F6F8-14BC-1FB7-2249-E82A84861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4A370EE-E669-37F2-7A82-AD2C731A2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2748"/>
            <a:ext cx="3862595" cy="517263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0F6145D-A053-7E87-977A-BBE925DC6A5B}"/>
                  </a:ext>
                </a:extLst>
              </p:cNvPr>
              <p:cNvSpPr txBox="1"/>
              <p:nvPr/>
            </p:nvSpPr>
            <p:spPr>
              <a:xfrm>
                <a:off x="4034118" y="1552674"/>
                <a:ext cx="280894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ko-KR" b="0" i="1" baseline="-25000" smtClean="0">
                          <a:latin typeface="Cambria Math" panose="02040503050406030204" pitchFamily="18" charset="0"/>
                        </a:rPr>
                        <m:t>𝑎𝑏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ko-KR" b="0" i="0" smtClean="0">
                          <a:latin typeface="Cambria Math" panose="02040503050406030204" pitchFamily="18" charset="0"/>
                        </a:rPr>
                        <m:t>min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𝐷𝑎𝑏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𝐷𝑎𝑘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ko-KR" b="0" i="1" baseline="-25000" smtClean="0">
                          <a:latin typeface="Cambria Math" panose="02040503050406030204" pitchFamily="18" charset="0"/>
                        </a:rPr>
                        <m:t>𝑘𝑏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ko-KR" altLang="en-US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0F6145D-A053-7E87-977A-BBE925DC6A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4118" y="1552674"/>
                <a:ext cx="2808941" cy="369332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B9C274F8-48DE-7748-E1A8-9B927AC2805D}"/>
              </a:ext>
            </a:extLst>
          </p:cNvPr>
          <p:cNvSpPr txBox="1"/>
          <p:nvPr/>
        </p:nvSpPr>
        <p:spPr>
          <a:xfrm>
            <a:off x="4978400" y="1183342"/>
            <a:ext cx="1290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점화식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282789EB-516B-3B4E-B11D-2B786FADB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1339" y="2928471"/>
            <a:ext cx="2681720" cy="193099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8875BF5C-7F97-9D11-F3E4-9EE34A03CB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1324" y="2814918"/>
            <a:ext cx="2473672" cy="252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420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B7C06-9042-F72C-74C5-340ED63F7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CE737F-9D6A-83C0-81E0-6AB384CB2B6B}"/>
              </a:ext>
            </a:extLst>
          </p:cNvPr>
          <p:cNvSpPr/>
          <p:nvPr/>
        </p:nvSpPr>
        <p:spPr>
          <a:xfrm>
            <a:off x="0" y="191751"/>
            <a:ext cx="36471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37.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플로이드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559027B-BE4C-7B08-C72B-F736C7D55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A5F0AA7-5581-4019-D019-1FD598AFA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2748"/>
            <a:ext cx="3862595" cy="517263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4C0B4F9-083B-5AB0-ADA0-4BF3DCD55380}"/>
                  </a:ext>
                </a:extLst>
              </p:cNvPr>
              <p:cNvSpPr txBox="1"/>
              <p:nvPr/>
            </p:nvSpPr>
            <p:spPr>
              <a:xfrm>
                <a:off x="6991773" y="1882656"/>
                <a:ext cx="3048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ko-KR" b="0" i="1" baseline="-25000" smtClean="0">
                          <a:latin typeface="Cambria Math" panose="02040503050406030204" pitchFamily="18" charset="0"/>
                        </a:rPr>
                        <m:t>𝑎𝑏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ko-KR" b="0" i="0" smtClean="0">
                          <a:latin typeface="Cambria Math" panose="02040503050406030204" pitchFamily="18" charset="0"/>
                        </a:rPr>
                        <m:t>min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⁡(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𝐷𝑎𝑏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𝐷𝑎𝑘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ko-KR" b="0" i="1" baseline="-25000" smtClean="0">
                          <a:latin typeface="Cambria Math" panose="02040503050406030204" pitchFamily="18" charset="0"/>
                        </a:rPr>
                        <m:t>𝑘𝑏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ko-KR" altLang="en-US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4C0B4F9-083B-5AB0-ADA0-4BF3DCD55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1773" y="1882656"/>
                <a:ext cx="3048000" cy="369332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1B2E22F6-1948-A804-7EBB-09A9090442A8}"/>
              </a:ext>
            </a:extLst>
          </p:cNvPr>
          <p:cNvSpPr txBox="1"/>
          <p:nvPr/>
        </p:nvSpPr>
        <p:spPr>
          <a:xfrm>
            <a:off x="7930079" y="1451646"/>
            <a:ext cx="1290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점화식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8E57E3B-14D1-4863-AEAD-6587CFB98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6541" y="2195273"/>
            <a:ext cx="3250684" cy="238476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D0CBC01-3AE8-2E0A-2D89-0950D77D79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0346" y="2508057"/>
            <a:ext cx="2238688" cy="207197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FB5488D-87EE-8181-B883-62E74AFF09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54321" y="2229468"/>
            <a:ext cx="2337679" cy="24827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60D6E6F-7699-680C-0B1A-C1CF698BC419}"/>
              </a:ext>
            </a:extLst>
          </p:cNvPr>
          <p:cNvSpPr txBox="1"/>
          <p:nvPr/>
        </p:nvSpPr>
        <p:spPr>
          <a:xfrm>
            <a:off x="3818966" y="1124743"/>
            <a:ext cx="422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00B0F0"/>
                </a:solidFill>
              </a:rPr>
              <a:t>1</a:t>
            </a:r>
            <a:r>
              <a:rPr lang="ko-KR" altLang="en-US">
                <a:solidFill>
                  <a:srgbClr val="00B0F0"/>
                </a:solidFill>
              </a:rPr>
              <a:t>번 노드를 거쳐 가는 경우 테이블 갱신</a:t>
            </a:r>
          </a:p>
        </p:txBody>
      </p:sp>
    </p:spTree>
    <p:extLst>
      <p:ext uri="{BB962C8B-B14F-4D97-AF65-F5344CB8AC3E}">
        <p14:creationId xmlns:p14="http://schemas.microsoft.com/office/powerpoint/2010/main" val="187211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E072A-90E8-4B3C-82AC-7D0AF5D74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ADFD665-BE2E-D7E6-1491-88564720DC41}"/>
              </a:ext>
            </a:extLst>
          </p:cNvPr>
          <p:cNvSpPr/>
          <p:nvPr/>
        </p:nvSpPr>
        <p:spPr>
          <a:xfrm>
            <a:off x="0" y="191751"/>
            <a:ext cx="36471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37.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플로이드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C902C4-49B3-0328-C71F-F3D3DA28B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EF1EDC65-8A4E-3A22-2440-CAE770FACE3A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소스 코드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6F3269D-0DE6-366A-1D53-6C485573D0C5}"/>
              </a:ext>
            </a:extLst>
          </p:cNvPr>
          <p:cNvGrpSpPr/>
          <p:nvPr/>
        </p:nvGrpSpPr>
        <p:grpSpPr>
          <a:xfrm>
            <a:off x="7881657" y="1732058"/>
            <a:ext cx="1785659" cy="4674717"/>
            <a:chOff x="562410" y="2685540"/>
            <a:chExt cx="3850666" cy="4668699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8FDFB355-567B-B1BF-97A3-C3B0CDACA4E9}"/>
                </a:ext>
              </a:extLst>
            </p:cNvPr>
            <p:cNvSpPr/>
            <p:nvPr/>
          </p:nvSpPr>
          <p:spPr>
            <a:xfrm>
              <a:off x="562410" y="2959902"/>
              <a:ext cx="3850666" cy="439433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5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14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1 2 2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1 3 3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1 4 1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1 5 10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2 4 2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3 4 1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4 5 3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3 5 10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3 1 8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1 4 2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5 1 7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3 4 2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5 2 4</a:t>
              </a:r>
            </a:p>
          </p:txBody>
        </p:sp>
        <p:sp>
          <p:nvSpPr>
            <p:cNvPr id="6" name="순서도: 수행의 시작/종료 5">
              <a:extLst>
                <a:ext uri="{FF2B5EF4-FFF2-40B4-BE49-F238E27FC236}">
                  <a16:creationId xmlns:a16="http://schemas.microsoft.com/office/drawing/2014/main" id="{DBB8DF46-14E5-011C-CE92-F493CE44743F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입력 예시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5B6F7BF-6BA5-55B4-DB94-9D3E9B5A99A4}"/>
              </a:ext>
            </a:extLst>
          </p:cNvPr>
          <p:cNvGrpSpPr/>
          <p:nvPr/>
        </p:nvGrpSpPr>
        <p:grpSpPr>
          <a:xfrm>
            <a:off x="10079674" y="2724402"/>
            <a:ext cx="1785659" cy="1907362"/>
            <a:chOff x="6096000" y="4209689"/>
            <a:chExt cx="1788879" cy="190736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974B8EAD-8A87-6E3D-A4D3-9EA37198143F}"/>
                </a:ext>
              </a:extLst>
            </p:cNvPr>
            <p:cNvSpPr/>
            <p:nvPr/>
          </p:nvSpPr>
          <p:spPr>
            <a:xfrm>
              <a:off x="6096000" y="4481664"/>
              <a:ext cx="1788879" cy="163538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0 2 3 1 4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12 0 15 2 5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8 5 0 1 1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10 7 13 0 3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7 4 10 6 0</a:t>
              </a:r>
              <a:endParaRPr lang="ko-KR" altLang="en-US" dirty="0">
                <a:solidFill>
                  <a:schemeClr val="tx1"/>
                </a:solidFill>
                <a:latin typeface="나눔스퀘어 네오 Bold" panose="020B0600000101010101" charset="-127"/>
                <a:ea typeface="나눔스퀘어 네오 Bold" panose="020B0600000101010101" charset="-127"/>
              </a:endParaRPr>
            </a:p>
          </p:txBody>
        </p:sp>
        <p:sp>
          <p:nvSpPr>
            <p:cNvPr id="10" name="순서도: 수행의 시작/종료 9">
              <a:extLst>
                <a:ext uri="{FF2B5EF4-FFF2-40B4-BE49-F238E27FC236}">
                  <a16:creationId xmlns:a16="http://schemas.microsoft.com/office/drawing/2014/main" id="{1ECE8696-96FB-0F48-889C-7DB73F318575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FF554ACA-DE36-427F-2EAE-A0C8402FF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117" y="1227752"/>
            <a:ext cx="3862595" cy="517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011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D7244-40A6-935E-EC1F-0B31688C8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1AD4CD-CEB9-160D-1BCB-19ED8E923593}"/>
              </a:ext>
            </a:extLst>
          </p:cNvPr>
          <p:cNvSpPr/>
          <p:nvPr/>
        </p:nvSpPr>
        <p:spPr>
          <a:xfrm>
            <a:off x="0" y="191751"/>
            <a:ext cx="38411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39.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화성 탐사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BC4DAF-7B96-F5A8-A8E9-2944D6EE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86E290A6-8A65-F9EF-CD4C-D1EE464971FB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A251CD-F5EC-4542-4DE6-B479B5817FB6}"/>
              </a:ext>
            </a:extLst>
          </p:cNvPr>
          <p:cNvSpPr txBox="1"/>
          <p:nvPr/>
        </p:nvSpPr>
        <p:spPr>
          <a:xfrm>
            <a:off x="784415" y="1618419"/>
            <a:ext cx="11031067" cy="795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화성 탐사 기계는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에너지를 효율적으로 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사용하고자 </a:t>
            </a:r>
            <a:r>
              <a:rPr lang="ko-KR" altLang="en-US" sz="160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출발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지점에서 목표 지점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까지 이동할 때</a:t>
            </a:r>
            <a:b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항상 최적의 경로를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찾도록 개발해야 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A866E4-0A10-76D7-6EE6-4628CE2DB9A9}"/>
              </a:ext>
            </a:extLst>
          </p:cNvPr>
          <p:cNvSpPr txBox="1"/>
          <p:nvPr/>
        </p:nvSpPr>
        <p:spPr>
          <a:xfrm>
            <a:off x="784412" y="2413893"/>
            <a:ext cx="11031067" cy="1534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화성 탐사 기계는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 X N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크기의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차원 공간에 존재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각각의 칸을 지나기 위한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비용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에너지 소모량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 존재함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가장 왼쪽 위칸인 </a:t>
            </a:r>
            <a:r>
              <a:rPr lang="en-US" altLang="ko-KR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[0][0]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위치에서 가장 오른쪽 아래 칸인 </a:t>
            </a:r>
            <a:r>
              <a:rPr lang="en-US" altLang="ko-KR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[N-1] [N-1]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위치로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이동하는 </a:t>
            </a:r>
            <a:b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최소 비용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출력하는 프로그램을 작성할 것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FDA132-0DA5-1D09-8E52-666405B0D3AC}"/>
              </a:ext>
            </a:extLst>
          </p:cNvPr>
          <p:cNvSpPr txBox="1"/>
          <p:nvPr/>
        </p:nvSpPr>
        <p:spPr>
          <a:xfrm>
            <a:off x="784409" y="3837177"/>
            <a:ext cx="11031067" cy="426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화성 탐사 기계는 특정한 위치에서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상하좌우 인접한 곳으로 </a:t>
            </a:r>
            <a:r>
              <a:rPr lang="en-US" altLang="ko-KR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</a:t>
            </a:r>
            <a:r>
              <a:rPr lang="ko-KR" altLang="en-US" sz="1600" dirty="0" err="1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칸씩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이동할 수 있음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3251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8411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39.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화성 탐사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D6DF7D7A-501F-66C3-D014-46B90FC29464}"/>
              </a:ext>
            </a:extLst>
          </p:cNvPr>
          <p:cNvSpPr/>
          <p:nvPr/>
        </p:nvSpPr>
        <p:spPr>
          <a:xfrm>
            <a:off x="329957" y="4173156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출력 조건</a:t>
            </a: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AD13E7E8-F761-5113-64A3-485DC6814A6D}"/>
              </a:ext>
            </a:extLst>
          </p:cNvPr>
          <p:cNvSpPr/>
          <p:nvPr/>
        </p:nvSpPr>
        <p:spPr>
          <a:xfrm>
            <a:off x="329957" y="2353857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입력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60225-1D93-71C6-967D-1B165C4397C8}"/>
                  </a:ext>
                </a:extLst>
              </p:cNvPr>
              <p:cNvSpPr txBox="1"/>
              <p:nvPr/>
            </p:nvSpPr>
            <p:spPr>
              <a:xfrm>
                <a:off x="1091677" y="2547967"/>
                <a:ext cx="10191899" cy="1503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첫째 줄에 테스트 케이스의 수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T(1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</m:t>
                    </m:r>
                    <m:r>
                      <m:rPr>
                        <m:sty m:val="p"/>
                      </m:rP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T</m:t>
                    </m:r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10)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이 주어짐</a:t>
                </a:r>
                <a:endPara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매 테스트 케이스의 첫째 줄에는 탐사 공간의 크기를 의미하는 정수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N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이 주어짐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(2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</m:t>
                    </m:r>
                    <m:r>
                      <m:rPr>
                        <m:sty m:val="p"/>
                      </m:rP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125)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이어서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N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개의 줄에 걸쳐 각 칸의 비용이 주어지며 공백으로 구분함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(0 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ko-KR" altLang="en-US" sz="1600" i="1" dirty="0">
                        <a:latin typeface="Cambria Math" panose="02040503050406030204" pitchFamily="18" charset="0"/>
                      </a:rPr>
                      <m:t>각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600" i="1" dirty="0">
                        <a:latin typeface="Cambria Math" panose="02040503050406030204" pitchFamily="18" charset="0"/>
                      </a:rPr>
                      <m:t>칸</m:t>
                    </m:r>
                    <m:r>
                      <a:rPr lang="ko-KR" altLang="en-US" sz="1600" i="1" dirty="0" smtClean="0">
                        <a:latin typeface="Cambria Math" panose="02040503050406030204" pitchFamily="18" charset="0"/>
                      </a:rPr>
                      <m:t>의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600" i="1" dirty="0">
                        <a:latin typeface="Cambria Math" panose="02040503050406030204" pitchFamily="18" charset="0"/>
                      </a:rPr>
                      <m:t>비</m:t>
                    </m:r>
                    <m:r>
                      <a:rPr lang="ko-KR" altLang="en-US" sz="1600" i="1" dirty="0" smtClean="0">
                        <a:latin typeface="Cambria Math" panose="02040503050406030204" pitchFamily="18" charset="0"/>
                      </a:rPr>
                      <m:t>용</m:t>
                    </m:r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9)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</a:t>
                </a:r>
                <a:endPara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60225-1D93-71C6-967D-1B165C4397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677" y="2547967"/>
                <a:ext cx="10191899" cy="1503360"/>
              </a:xfrm>
              <a:prstGeom prst="rect">
                <a:avLst/>
              </a:prstGeom>
              <a:blipFill>
                <a:blip r:embed="rId2"/>
                <a:stretch>
                  <a:fillRect b="-445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887350E-D604-B6F2-579C-9F9560F0E2C6}"/>
              </a:ext>
            </a:extLst>
          </p:cNvPr>
          <p:cNvSpPr txBox="1"/>
          <p:nvPr/>
        </p:nvSpPr>
        <p:spPr>
          <a:xfrm>
            <a:off x="1091676" y="4419350"/>
            <a:ext cx="10191898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테스트 케이스마다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[0][0]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위치에서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[N-1][N-1]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위치로 이동하는 최소 비용을 한 줄에 하나씩 출력함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06580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AFD277-8E4F-03D5-8FE1-2E78328D6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C564ED8-4D58-F141-9BCF-2DFD769CC565}"/>
              </a:ext>
            </a:extLst>
          </p:cNvPr>
          <p:cNvSpPr/>
          <p:nvPr/>
        </p:nvSpPr>
        <p:spPr>
          <a:xfrm>
            <a:off x="0" y="191751"/>
            <a:ext cx="38411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39.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화성 탐사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568871-D37F-CE40-BFC9-16AACAB7A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18</a:t>
            </a:fld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6DD51EE-2391-962E-7228-7712AB404326}"/>
              </a:ext>
            </a:extLst>
          </p:cNvPr>
          <p:cNvGrpSpPr/>
          <p:nvPr/>
        </p:nvGrpSpPr>
        <p:grpSpPr>
          <a:xfrm>
            <a:off x="7370034" y="1238205"/>
            <a:ext cx="1425033" cy="1273190"/>
            <a:chOff x="6096000" y="4209689"/>
            <a:chExt cx="1427603" cy="127319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F31AA09B-5AA4-2EA2-6448-5B89EEDB46D6}"/>
                </a:ext>
              </a:extLst>
            </p:cNvPr>
            <p:cNvSpPr/>
            <p:nvPr/>
          </p:nvSpPr>
          <p:spPr>
            <a:xfrm>
              <a:off x="6096001" y="4481665"/>
              <a:ext cx="1427602" cy="100121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20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19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36</a:t>
              </a:r>
              <a:endParaRPr lang="ko-KR" altLang="en-US" dirty="0">
                <a:solidFill>
                  <a:schemeClr val="tx1"/>
                </a:solidFill>
                <a:latin typeface="나눔스퀘어 네오 Bold" panose="020B0600000101010101" charset="-127"/>
                <a:ea typeface="나눔스퀘어 네오 Bold" panose="020B0600000101010101" charset="-127"/>
              </a:endParaRPr>
            </a:p>
          </p:txBody>
        </p:sp>
        <p:sp>
          <p:nvSpPr>
            <p:cNvPr id="10" name="순서도: 수행의 시작/종료 9">
              <a:extLst>
                <a:ext uri="{FF2B5EF4-FFF2-40B4-BE49-F238E27FC236}">
                  <a16:creationId xmlns:a16="http://schemas.microsoft.com/office/drawing/2014/main" id="{707C1F63-3787-E029-13D6-2969A6E41BC6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C89EA294-2A52-2F01-366E-9AB370B00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30" y="1131248"/>
            <a:ext cx="3359161" cy="129560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D4EBE56-5187-058A-2765-F490E74DD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851" y="1067439"/>
            <a:ext cx="2134359" cy="5257428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6D523A0-3159-2189-808E-104F4BE646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39076"/>
              </p:ext>
            </p:extLst>
          </p:nvPr>
        </p:nvGraphicFramePr>
        <p:xfrm>
          <a:off x="723154" y="2965092"/>
          <a:ext cx="2970306" cy="20892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0102">
                  <a:extLst>
                    <a:ext uri="{9D8B030D-6E8A-4147-A177-3AD203B41FA5}">
                      <a16:colId xmlns:a16="http://schemas.microsoft.com/office/drawing/2014/main" val="2625822064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2671450558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3391149137"/>
                    </a:ext>
                  </a:extLst>
                </a:gridCol>
              </a:tblGrid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4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2672706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9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6828328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7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1460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40344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86895-49F6-913E-6B4D-C3822A42F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82AE08-E521-C4B2-B29C-BB3C79708E46}"/>
              </a:ext>
            </a:extLst>
          </p:cNvPr>
          <p:cNvSpPr/>
          <p:nvPr/>
        </p:nvSpPr>
        <p:spPr>
          <a:xfrm>
            <a:off x="0" y="191751"/>
            <a:ext cx="38411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39.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화성 탐사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22F6F8-14BC-1FB7-2249-E82A84861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FAD618D-4909-3EA6-1BBF-58E973477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2748"/>
            <a:ext cx="4214892" cy="5257428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9762747-5C92-E72A-C683-7B2A0EFBA7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392247"/>
              </p:ext>
            </p:extLst>
          </p:nvPr>
        </p:nvGraphicFramePr>
        <p:xfrm>
          <a:off x="4407647" y="1106410"/>
          <a:ext cx="2970306" cy="20892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0102">
                  <a:extLst>
                    <a:ext uri="{9D8B030D-6E8A-4147-A177-3AD203B41FA5}">
                      <a16:colId xmlns:a16="http://schemas.microsoft.com/office/drawing/2014/main" val="2625822064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2671450558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3391149137"/>
                    </a:ext>
                  </a:extLst>
                </a:gridCol>
              </a:tblGrid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4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2672706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9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6828328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7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1460763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6ABA4E5-9EFE-A20A-3EFA-AA048316A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0879960"/>
              </p:ext>
            </p:extLst>
          </p:nvPr>
        </p:nvGraphicFramePr>
        <p:xfrm>
          <a:off x="7844118" y="1106410"/>
          <a:ext cx="2970306" cy="20892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0102">
                  <a:extLst>
                    <a:ext uri="{9D8B030D-6E8A-4147-A177-3AD203B41FA5}">
                      <a16:colId xmlns:a16="http://schemas.microsoft.com/office/drawing/2014/main" val="2625822064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2671450558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3391149137"/>
                    </a:ext>
                  </a:extLst>
                </a:gridCol>
              </a:tblGrid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highlight>
                            <a:srgbClr val="FFFF00"/>
                          </a:highlight>
                        </a:rPr>
                        <a:t>10</a:t>
                      </a:r>
                      <a:endParaRPr lang="ko-KR" altLang="en-US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4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2672706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highlight>
                            <a:srgbClr val="FFFF00"/>
                          </a:highlight>
                        </a:rPr>
                        <a:t>8</a:t>
                      </a:r>
                      <a:endParaRPr lang="ko-KR" altLang="en-US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9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6828328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7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1460763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5860141-2947-E15F-1D47-FA4835A67A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466371"/>
              </p:ext>
            </p:extLst>
          </p:nvPr>
        </p:nvGraphicFramePr>
        <p:xfrm>
          <a:off x="4407647" y="3759963"/>
          <a:ext cx="2970306" cy="20892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0102">
                  <a:extLst>
                    <a:ext uri="{9D8B030D-6E8A-4147-A177-3AD203B41FA5}">
                      <a16:colId xmlns:a16="http://schemas.microsoft.com/office/drawing/2014/main" val="2625822064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2671450558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3391149137"/>
                    </a:ext>
                  </a:extLst>
                </a:gridCol>
              </a:tblGrid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10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highlight>
                            <a:srgbClr val="FFFF00"/>
                          </a:highlight>
                        </a:rPr>
                        <a:t>14</a:t>
                      </a:r>
                      <a:endParaRPr lang="ko-KR" altLang="en-US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2672706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8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highlight>
                            <a:srgbClr val="FFFF00"/>
                          </a:highlight>
                        </a:rPr>
                        <a:t>19</a:t>
                      </a:r>
                      <a:endParaRPr lang="ko-KR" altLang="en-US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6828328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7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1460763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82625E8C-7D2F-B57A-8260-6F682E2B24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864616"/>
              </p:ext>
            </p:extLst>
          </p:nvPr>
        </p:nvGraphicFramePr>
        <p:xfrm>
          <a:off x="7844118" y="3759962"/>
          <a:ext cx="2970306" cy="20892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0102">
                  <a:extLst>
                    <a:ext uri="{9D8B030D-6E8A-4147-A177-3AD203B41FA5}">
                      <a16:colId xmlns:a16="http://schemas.microsoft.com/office/drawing/2014/main" val="2625822064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2671450558"/>
                    </a:ext>
                  </a:extLst>
                </a:gridCol>
                <a:gridCol w="990102">
                  <a:extLst>
                    <a:ext uri="{9D8B030D-6E8A-4147-A177-3AD203B41FA5}">
                      <a16:colId xmlns:a16="http://schemas.microsoft.com/office/drawing/2014/main" val="3391149137"/>
                    </a:ext>
                  </a:extLst>
                </a:gridCol>
              </a:tblGrid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10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14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2672706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8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19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highlight>
                            <a:srgbClr val="FFFF00"/>
                          </a:highlight>
                        </a:rPr>
                        <a:t>15</a:t>
                      </a:r>
                      <a:endParaRPr lang="ko-KR" altLang="en-US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6828328"/>
                  </a:ext>
                </a:extLst>
              </a:tr>
              <a:tr h="6964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7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1460763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F99623A5-0B2E-5D50-ECCC-BBD4497CF15B}"/>
              </a:ext>
            </a:extLst>
          </p:cNvPr>
          <p:cNvSpPr txBox="1"/>
          <p:nvPr/>
        </p:nvSpPr>
        <p:spPr>
          <a:xfrm>
            <a:off x="11059458" y="4435267"/>
            <a:ext cx="956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. . . 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870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D7244-40A6-935E-EC1F-0B31688C8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1AD4CD-CEB9-160D-1BCB-19ED8E923593}"/>
              </a:ext>
            </a:extLst>
          </p:cNvPr>
          <p:cNvSpPr/>
          <p:nvPr/>
        </p:nvSpPr>
        <p:spPr>
          <a:xfrm>
            <a:off x="0" y="191751"/>
            <a:ext cx="23855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금광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BC4DAF-7B96-F5A8-A8E9-2944D6EE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86E290A6-8A65-F9EF-CD4C-D1EE464971FB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A251CD-F5EC-4542-4DE6-B479B5817FB6}"/>
              </a:ext>
            </a:extLst>
          </p:cNvPr>
          <p:cNvSpPr txBox="1"/>
          <p:nvPr/>
        </p:nvSpPr>
        <p:spPr>
          <a:xfrm>
            <a:off x="784415" y="1618419"/>
            <a:ext cx="11031067" cy="1903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 x m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크기인 금광은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 x 1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크기의 칸으로 나누어져 있으며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칸은 특정한 크기의 금이 들어 있음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채굴자는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첫 번째 열부터 출발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하여 금을 캐기 시작함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맨 처음에는 첫 번째 열의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어느 </a:t>
            </a:r>
            <a:r>
              <a:rPr lang="ko-KR" altLang="en-US" sz="1600" dirty="0" err="1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행에서든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출발할 수 있음</a:t>
            </a:r>
            <a:b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이후에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번에 걸쳐서 매번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오른쪽 위</a:t>
            </a:r>
            <a:r>
              <a:rPr lang="en-US" altLang="ko-KR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오른쪽</a:t>
            </a:r>
            <a:r>
              <a:rPr lang="en-US" altLang="ko-KR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오른쪽 아래 </a:t>
            </a:r>
            <a:r>
              <a:rPr lang="en-US" altLang="ko-KR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가지 중 하나의 위치로 이동해야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결과적으로 채굴자가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얻을 수 있는 금의 최대 크기를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출력하는 프로그램을 작성할 것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B57978-F3EA-706E-55AD-68F472B47EC5}"/>
              </a:ext>
            </a:extLst>
          </p:cNvPr>
          <p:cNvSpPr txBox="1"/>
          <p:nvPr/>
        </p:nvSpPr>
        <p:spPr>
          <a:xfrm>
            <a:off x="784414" y="3724331"/>
            <a:ext cx="11031067" cy="426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 x 4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크기의 금광이 존재한다고 가정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18824D-44F6-559C-1584-2DECDDD0BAC7}"/>
              </a:ext>
            </a:extLst>
          </p:cNvPr>
          <p:cNvSpPr txBox="1"/>
          <p:nvPr/>
        </p:nvSpPr>
        <p:spPr>
          <a:xfrm>
            <a:off x="784413" y="5281888"/>
            <a:ext cx="11031067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가장 왼쪽 위의 위치를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(1, 1),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가장 오른쪽 아래의 위치를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(n, m)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이라고 할 때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b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 예시에서는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(2, 1)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→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(3, 2)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→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(3, 3)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→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(3, 4)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</a:t>
            </a:r>
            <a:r>
              <a:rPr lang="en-US" altLang="ko-KR" sz="16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위치로 이동하면 총 </a:t>
            </a:r>
            <a:r>
              <a:rPr lang="en-US" altLang="ko-KR" sz="16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19</a:t>
            </a:r>
            <a:r>
              <a:rPr lang="ko-KR" altLang="en-US" sz="16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만큼의 금을 채굴할 수 있으며</a:t>
            </a:r>
            <a:r>
              <a:rPr lang="en-US" altLang="ko-KR" sz="16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br>
              <a:rPr lang="en-US" altLang="ko-KR" sz="16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sz="160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이때의 값이 최댓값임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7C52B78D-EB01-D284-4C5E-D9D42CAA6A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031930"/>
              </p:ext>
            </p:extLst>
          </p:nvPr>
        </p:nvGraphicFramePr>
        <p:xfrm>
          <a:off x="1626964" y="4224393"/>
          <a:ext cx="3190512" cy="1097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7628">
                  <a:extLst>
                    <a:ext uri="{9D8B030D-6E8A-4147-A177-3AD203B41FA5}">
                      <a16:colId xmlns:a16="http://schemas.microsoft.com/office/drawing/2014/main" val="2373461501"/>
                    </a:ext>
                  </a:extLst>
                </a:gridCol>
                <a:gridCol w="797628">
                  <a:extLst>
                    <a:ext uri="{9D8B030D-6E8A-4147-A177-3AD203B41FA5}">
                      <a16:colId xmlns:a16="http://schemas.microsoft.com/office/drawing/2014/main" val="2205867232"/>
                    </a:ext>
                  </a:extLst>
                </a:gridCol>
                <a:gridCol w="797628">
                  <a:extLst>
                    <a:ext uri="{9D8B030D-6E8A-4147-A177-3AD203B41FA5}">
                      <a16:colId xmlns:a16="http://schemas.microsoft.com/office/drawing/2014/main" val="3557782894"/>
                    </a:ext>
                  </a:extLst>
                </a:gridCol>
                <a:gridCol w="797628">
                  <a:extLst>
                    <a:ext uri="{9D8B030D-6E8A-4147-A177-3AD203B41FA5}">
                      <a16:colId xmlns:a16="http://schemas.microsoft.com/office/drawing/2014/main" val="1183940712"/>
                    </a:ext>
                  </a:extLst>
                </a:gridCol>
              </a:tblGrid>
              <a:tr h="3229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8969916"/>
                  </a:ext>
                </a:extLst>
              </a:tr>
              <a:tr h="3229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96158157"/>
                  </a:ext>
                </a:extLst>
              </a:tr>
              <a:tr h="3229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85064842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529701A-B4CE-3218-ECAE-FFC7EBA1E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745331"/>
              </p:ext>
            </p:extLst>
          </p:nvPr>
        </p:nvGraphicFramePr>
        <p:xfrm>
          <a:off x="7374526" y="4224393"/>
          <a:ext cx="3190512" cy="1097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7628">
                  <a:extLst>
                    <a:ext uri="{9D8B030D-6E8A-4147-A177-3AD203B41FA5}">
                      <a16:colId xmlns:a16="http://schemas.microsoft.com/office/drawing/2014/main" val="2373461501"/>
                    </a:ext>
                  </a:extLst>
                </a:gridCol>
                <a:gridCol w="797628">
                  <a:extLst>
                    <a:ext uri="{9D8B030D-6E8A-4147-A177-3AD203B41FA5}">
                      <a16:colId xmlns:a16="http://schemas.microsoft.com/office/drawing/2014/main" val="2205867232"/>
                    </a:ext>
                  </a:extLst>
                </a:gridCol>
                <a:gridCol w="797628">
                  <a:extLst>
                    <a:ext uri="{9D8B030D-6E8A-4147-A177-3AD203B41FA5}">
                      <a16:colId xmlns:a16="http://schemas.microsoft.com/office/drawing/2014/main" val="3557782894"/>
                    </a:ext>
                  </a:extLst>
                </a:gridCol>
                <a:gridCol w="797628">
                  <a:extLst>
                    <a:ext uri="{9D8B030D-6E8A-4147-A177-3AD203B41FA5}">
                      <a16:colId xmlns:a16="http://schemas.microsoft.com/office/drawing/2014/main" val="1183940712"/>
                    </a:ext>
                  </a:extLst>
                </a:gridCol>
              </a:tblGrid>
              <a:tr h="3229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E7F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8969916"/>
                  </a:ext>
                </a:extLst>
              </a:tr>
              <a:tr h="3229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E7F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96158157"/>
                  </a:ext>
                </a:extLst>
              </a:tr>
              <a:tr h="3229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E7F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E7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5064842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AE7FD08-5627-BAE4-3DA7-080C87914A3D}"/>
              </a:ext>
            </a:extLst>
          </p:cNvPr>
          <p:cNvCxnSpPr/>
          <p:nvPr/>
        </p:nvCxnSpPr>
        <p:spPr>
          <a:xfrm>
            <a:off x="5331011" y="4770866"/>
            <a:ext cx="1529977" cy="0"/>
          </a:xfrm>
          <a:prstGeom prst="straightConnector1">
            <a:avLst/>
          </a:prstGeom>
          <a:ln>
            <a:solidFill>
              <a:srgbClr val="016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F2BF4B9-DA0F-2204-8423-E027654DE230}"/>
              </a:ext>
            </a:extLst>
          </p:cNvPr>
          <p:cNvSpPr txBox="1"/>
          <p:nvPr/>
        </p:nvSpPr>
        <p:spPr>
          <a:xfrm>
            <a:off x="5822272" y="4524645"/>
            <a:ext cx="60362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rgbClr val="016F87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최댓값</a:t>
            </a:r>
          </a:p>
        </p:txBody>
      </p:sp>
    </p:spTree>
    <p:extLst>
      <p:ext uri="{BB962C8B-B14F-4D97-AF65-F5344CB8AC3E}">
        <p14:creationId xmlns:p14="http://schemas.microsoft.com/office/powerpoint/2010/main" val="14453175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4D53C6-39B8-3685-E26E-5BF5B565F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54B283D-E871-53E4-1492-DEF2224FFB21}"/>
              </a:ext>
            </a:extLst>
          </p:cNvPr>
          <p:cNvSpPr/>
          <p:nvPr/>
        </p:nvSpPr>
        <p:spPr>
          <a:xfrm>
            <a:off x="0" y="191751"/>
            <a:ext cx="38411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39.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화성 탐사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EDB4C11-EFF1-F4DB-0671-F0BAB3BB6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C6D19D04-9E40-6DC6-424D-4083F7E65B75}"/>
              </a:ext>
            </a:extLst>
          </p:cNvPr>
          <p:cNvSpPr/>
          <p:nvPr/>
        </p:nvSpPr>
        <p:spPr>
          <a:xfrm>
            <a:off x="418730" y="2535350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소스 코드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D725A6E-159B-20B0-5456-BE9592D55DEB}"/>
              </a:ext>
            </a:extLst>
          </p:cNvPr>
          <p:cNvGrpSpPr/>
          <p:nvPr/>
        </p:nvGrpSpPr>
        <p:grpSpPr>
          <a:xfrm>
            <a:off x="10149093" y="2923570"/>
            <a:ext cx="1425033" cy="1273190"/>
            <a:chOff x="6096000" y="4209689"/>
            <a:chExt cx="1427603" cy="127319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1E421E11-3187-810D-5D35-BA148C9FAEAE}"/>
                </a:ext>
              </a:extLst>
            </p:cNvPr>
            <p:cNvSpPr/>
            <p:nvPr/>
          </p:nvSpPr>
          <p:spPr>
            <a:xfrm>
              <a:off x="6096001" y="4481665"/>
              <a:ext cx="1427602" cy="100121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20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19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36</a:t>
              </a:r>
              <a:endParaRPr lang="ko-KR" altLang="en-US" dirty="0">
                <a:solidFill>
                  <a:schemeClr val="tx1"/>
                </a:solidFill>
                <a:latin typeface="나눔스퀘어 네오 Bold" panose="020B0600000101010101" charset="-127"/>
                <a:ea typeface="나눔스퀘어 네오 Bold" panose="020B0600000101010101" charset="-127"/>
              </a:endParaRPr>
            </a:p>
          </p:txBody>
        </p:sp>
        <p:sp>
          <p:nvSpPr>
            <p:cNvPr id="10" name="순서도: 수행의 시작/종료 9">
              <a:extLst>
                <a:ext uri="{FF2B5EF4-FFF2-40B4-BE49-F238E27FC236}">
                  <a16:creationId xmlns:a16="http://schemas.microsoft.com/office/drawing/2014/main" id="{C1670BCA-9B3D-3E62-F916-F15AEFF73B73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8D7514ED-5396-BD42-9C05-85393DF23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30" y="1131248"/>
            <a:ext cx="3359161" cy="129560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7877743-A760-7F96-F711-BE38F80C5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7891" y="1131248"/>
            <a:ext cx="4214892" cy="52574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E3101FB-833A-B9F1-56C3-172A766965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734" y="1131248"/>
            <a:ext cx="2134359" cy="525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20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820AF5-1C3B-46FB-84A5-62A2470DA919}"/>
              </a:ext>
            </a:extLst>
          </p:cNvPr>
          <p:cNvSpPr txBox="1"/>
          <p:nvPr/>
        </p:nvSpPr>
        <p:spPr>
          <a:xfrm>
            <a:off x="2448713" y="1843950"/>
            <a:ext cx="72945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latin typeface="나눔스퀘어 네오 Bold" panose="020B0600000101010101" charset="-127"/>
                <a:ea typeface="나눔스퀘어 네오 Bold" panose="020B0600000101010101" charset="-127"/>
              </a:rPr>
              <a:t>THANK YOU</a:t>
            </a:r>
            <a:endParaRPr lang="ko-KR" altLang="en-US" sz="100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731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23855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금광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</a:t>
            </a:fld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D6DF7D7A-501F-66C3-D014-46B90FC29464}"/>
              </a:ext>
            </a:extLst>
          </p:cNvPr>
          <p:cNvSpPr/>
          <p:nvPr/>
        </p:nvSpPr>
        <p:spPr>
          <a:xfrm>
            <a:off x="298116" y="3660052"/>
            <a:ext cx="1231860" cy="447354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출력 조건</a:t>
            </a: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AD13E7E8-F761-5113-64A3-485DC6814A6D}"/>
              </a:ext>
            </a:extLst>
          </p:cNvPr>
          <p:cNvSpPr/>
          <p:nvPr/>
        </p:nvSpPr>
        <p:spPr>
          <a:xfrm>
            <a:off x="298116" y="1840753"/>
            <a:ext cx="1309555" cy="447354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입력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60225-1D93-71C6-967D-1B165C4397C8}"/>
                  </a:ext>
                </a:extLst>
              </p:cNvPr>
              <p:cNvSpPr txBox="1"/>
              <p:nvPr/>
            </p:nvSpPr>
            <p:spPr>
              <a:xfrm>
                <a:off x="1059836" y="2093997"/>
                <a:ext cx="11064463" cy="15079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첫째 줄에 테스트 케이스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T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가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입력됨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nor/>
                      </m:rPr>
                      <a:rPr lang="en-US" altLang="ko-KR" sz="1600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rPr>
                      <m:t>T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1000)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매 테스트 케이스 첫째 줄에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n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과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m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이 공백으로 구분되어 입력됨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nor/>
                      </m:rPr>
                      <a:rPr lang="en-US" altLang="ko-KR" sz="1600" b="0" i="0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rPr>
                      <m:t>n</m:t>
                    </m:r>
                    <m:r>
                      <m:rPr>
                        <m:nor/>
                      </m:rPr>
                      <a:rPr lang="en-US" altLang="ko-KR" sz="1600" b="0" i="0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1000)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둘째 줄에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n X m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개의 위치에 매장된 금의 개수가 공백으로 구분되어 입력됨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(0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ko-KR" altLang="en-US" sz="1600" b="1" i="1" dirty="0">
                        <a:latin typeface="Cambria Math" panose="02040503050406030204" pitchFamily="18" charset="0"/>
                      </a:rPr>
                      <m:t>각</m:t>
                    </m:r>
                    <m:r>
                      <a:rPr lang="en-US" altLang="ko-KR" sz="1600" b="1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600" b="1" i="1" dirty="0">
                        <a:latin typeface="Cambria Math" panose="02040503050406030204" pitchFamily="18" charset="0"/>
                      </a:rPr>
                      <m:t>위</m:t>
                    </m:r>
                    <m:r>
                      <a:rPr lang="ko-KR" altLang="en-US" sz="1600" b="1" i="1" dirty="0" smtClean="0">
                        <a:latin typeface="Cambria Math" panose="02040503050406030204" pitchFamily="18" charset="0"/>
                      </a:rPr>
                      <m:t>치</m:t>
                    </m:r>
                    <m:r>
                      <a:rPr lang="ko-KR" altLang="en-US" sz="1600" b="1" i="1" dirty="0">
                        <a:latin typeface="Cambria Math" panose="02040503050406030204" pitchFamily="18" charset="0"/>
                      </a:rPr>
                      <m:t>에</m:t>
                    </m:r>
                    <m:r>
                      <a:rPr lang="en-US" altLang="ko-KR" sz="1600" b="1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600" b="1" i="1" dirty="0">
                        <a:latin typeface="Cambria Math" panose="02040503050406030204" pitchFamily="18" charset="0"/>
                      </a:rPr>
                      <m:t>매</m:t>
                    </m:r>
                    <m:r>
                      <a:rPr lang="ko-KR" altLang="en-US" sz="1600" b="1" i="1" dirty="0" smtClean="0">
                        <a:latin typeface="Cambria Math" panose="02040503050406030204" pitchFamily="18" charset="0"/>
                      </a:rPr>
                      <m:t>장</m:t>
                    </m:r>
                    <m:r>
                      <a:rPr lang="ko-KR" altLang="en-US" sz="1600" b="1" i="1" dirty="0">
                        <a:latin typeface="Cambria Math" panose="02040503050406030204" pitchFamily="18" charset="0"/>
                      </a:rPr>
                      <m:t>된</m:t>
                    </m:r>
                    <m:r>
                      <a:rPr lang="en-US" altLang="ko-KR" sz="1600" b="1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600" b="1" i="1" dirty="0">
                        <a:latin typeface="Cambria Math" panose="02040503050406030204" pitchFamily="18" charset="0"/>
                      </a:rPr>
                      <m:t>금</m:t>
                    </m:r>
                    <m:r>
                      <a:rPr lang="ko-KR" altLang="en-US" sz="1600" b="1" i="1" dirty="0" smtClean="0">
                        <a:latin typeface="Cambria Math" panose="02040503050406030204" pitchFamily="18" charset="0"/>
                      </a:rPr>
                      <m:t>의</m:t>
                    </m:r>
                    <m:r>
                      <a:rPr lang="en-US" altLang="ko-KR" sz="1600" b="1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600" b="1" i="1" dirty="0">
                        <a:latin typeface="Cambria Math" panose="02040503050406030204" pitchFamily="18" charset="0"/>
                      </a:rPr>
                      <m:t>개</m:t>
                    </m:r>
                    <m:r>
                      <a:rPr lang="ko-KR" altLang="en-US" sz="1600" b="1" i="1" dirty="0" smtClean="0">
                        <a:latin typeface="Cambria Math" panose="02040503050406030204" pitchFamily="18" charset="0"/>
                      </a:rPr>
                      <m:t>수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100)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60225-1D93-71C6-967D-1B165C4397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9836" y="2093997"/>
                <a:ext cx="11064463" cy="1507977"/>
              </a:xfrm>
              <a:prstGeom prst="rect">
                <a:avLst/>
              </a:prstGeom>
              <a:blipFill>
                <a:blip r:embed="rId2"/>
                <a:stretch>
                  <a:fillRect b="-445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887350E-D604-B6F2-579C-9F9560F0E2C6}"/>
              </a:ext>
            </a:extLst>
          </p:cNvPr>
          <p:cNvSpPr txBox="1"/>
          <p:nvPr/>
        </p:nvSpPr>
        <p:spPr>
          <a:xfrm>
            <a:off x="1059835" y="3965380"/>
            <a:ext cx="6701641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테스트 케이스마다 채굴자가 얻을 수 있는 금의 최대 크기를 출력함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테스트 케이스는 줄 바꿈을 이용해 구분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0349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86895-49F6-913E-6B4D-C3822A42F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82AE08-E521-C4B2-B29C-BB3C79708E46}"/>
              </a:ext>
            </a:extLst>
          </p:cNvPr>
          <p:cNvSpPr/>
          <p:nvPr/>
        </p:nvSpPr>
        <p:spPr>
          <a:xfrm>
            <a:off x="0" y="191751"/>
            <a:ext cx="23855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금광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22F6F8-14BC-1FB7-2249-E82A84861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</a:t>
            </a:fld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52FEA2EE-0F13-4C65-BB3D-D6F214539F91}"/>
              </a:ext>
            </a:extLst>
          </p:cNvPr>
          <p:cNvGrpSpPr/>
          <p:nvPr/>
        </p:nvGrpSpPr>
        <p:grpSpPr>
          <a:xfrm>
            <a:off x="4378199" y="1539000"/>
            <a:ext cx="3016953" cy="1620000"/>
            <a:chOff x="460268" y="1539000"/>
            <a:chExt cx="3016953" cy="162000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936827AA-D3F9-A0FE-9751-72FFEC12A6BC}"/>
                </a:ext>
              </a:extLst>
            </p:cNvPr>
            <p:cNvGrpSpPr/>
            <p:nvPr/>
          </p:nvGrpSpPr>
          <p:grpSpPr>
            <a:xfrm>
              <a:off x="460268" y="1539000"/>
              <a:ext cx="1620000" cy="1620000"/>
              <a:chOff x="1859484" y="2577503"/>
              <a:chExt cx="1620000" cy="1620000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3D38E678-5948-BF9A-F5A9-4D09F0BDF295}"/>
                  </a:ext>
                </a:extLst>
              </p:cNvPr>
              <p:cNvGrpSpPr/>
              <p:nvPr/>
            </p:nvGrpSpPr>
            <p:grpSpPr>
              <a:xfrm>
                <a:off x="1859484" y="257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36A0823B-F9C2-3D3D-16BC-1641BCF974B2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9C847C75-C4FE-D8AB-7067-7B4B9B180E47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3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F91A65C0-2AC4-22B2-3E0C-D94A126656B9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3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D0BD299E-373F-3BD2-24C9-94BB62254314}"/>
                  </a:ext>
                </a:extLst>
              </p:cNvPr>
              <p:cNvGrpSpPr/>
              <p:nvPr/>
            </p:nvGrpSpPr>
            <p:grpSpPr>
              <a:xfrm>
                <a:off x="1859484" y="311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18" name="직사각형 17">
                  <a:extLst>
                    <a:ext uri="{FF2B5EF4-FFF2-40B4-BE49-F238E27FC236}">
                      <a16:creationId xmlns:a16="http://schemas.microsoft.com/office/drawing/2014/main" id="{0CC6B9FC-4C6B-9589-7DD9-34B3A797BAC0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2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C79D099C-493E-6B2A-B71A-60718E5993C2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113FCCAC-F440-D1F7-80BD-E09166C6A76E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4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A98EC0C4-4245-0FB7-E2F7-31234D939C9B}"/>
                  </a:ext>
                </a:extLst>
              </p:cNvPr>
              <p:cNvGrpSpPr/>
              <p:nvPr/>
            </p:nvGrpSpPr>
            <p:grpSpPr>
              <a:xfrm>
                <a:off x="1859484" y="365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499BD3AC-20BF-80AC-6585-318735B33D89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0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844A0248-FD3D-46BA-F9A7-9B184C65B5A1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6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4EFDD2E1-3613-48C0-BD50-E70C1F1F32AE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4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62A9954-4C58-E423-5D98-A65A5EACF8CC}"/>
                </a:ext>
              </a:extLst>
            </p:cNvPr>
            <p:cNvSpPr txBox="1"/>
            <p:nvPr/>
          </p:nvSpPr>
          <p:spPr>
            <a:xfrm>
              <a:off x="2278068" y="1624334"/>
              <a:ext cx="1199153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금광 정보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1CD3687D-AACD-05C6-53C8-6505D98EC5EB}"/>
              </a:ext>
            </a:extLst>
          </p:cNvPr>
          <p:cNvGrpSpPr/>
          <p:nvPr/>
        </p:nvGrpSpPr>
        <p:grpSpPr>
          <a:xfrm>
            <a:off x="8199838" y="1567766"/>
            <a:ext cx="3992162" cy="1620000"/>
            <a:chOff x="460268" y="3969000"/>
            <a:chExt cx="3992162" cy="1620000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9F51424A-3530-36FE-965A-0DAC9595B687}"/>
                </a:ext>
              </a:extLst>
            </p:cNvPr>
            <p:cNvGrpSpPr/>
            <p:nvPr/>
          </p:nvGrpSpPr>
          <p:grpSpPr>
            <a:xfrm>
              <a:off x="460268" y="3969000"/>
              <a:ext cx="1620000" cy="1620000"/>
              <a:chOff x="1859484" y="2577503"/>
              <a:chExt cx="1620000" cy="1620000"/>
            </a:xfrm>
          </p:grpSpPr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0FB1C7B4-E069-62EB-DEBD-A1D39166CAA1}"/>
                  </a:ext>
                </a:extLst>
              </p:cNvPr>
              <p:cNvGrpSpPr/>
              <p:nvPr/>
            </p:nvGrpSpPr>
            <p:grpSpPr>
              <a:xfrm>
                <a:off x="1859484" y="257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36" name="직사각형 35">
                  <a:extLst>
                    <a:ext uri="{FF2B5EF4-FFF2-40B4-BE49-F238E27FC236}">
                      <a16:creationId xmlns:a16="http://schemas.microsoft.com/office/drawing/2014/main" id="{68092AB1-7E39-6283-6EE3-08C4248D9579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37" name="직사각형 36">
                  <a:extLst>
                    <a:ext uri="{FF2B5EF4-FFF2-40B4-BE49-F238E27FC236}">
                      <a16:creationId xmlns:a16="http://schemas.microsoft.com/office/drawing/2014/main" id="{0CCB0EC6-EE7F-FA4A-A7B2-D2EDC91DD44C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38" name="직사각형 37">
                  <a:extLst>
                    <a:ext uri="{FF2B5EF4-FFF2-40B4-BE49-F238E27FC236}">
                      <a16:creationId xmlns:a16="http://schemas.microsoft.com/office/drawing/2014/main" id="{C8393B73-DE97-082B-AFD2-131AEA2637E7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30CEA7F1-3BE1-28BA-34F1-02B9C8C7AA76}"/>
                  </a:ext>
                </a:extLst>
              </p:cNvPr>
              <p:cNvGrpSpPr/>
              <p:nvPr/>
            </p:nvGrpSpPr>
            <p:grpSpPr>
              <a:xfrm>
                <a:off x="1859484" y="311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33" name="직사각형 32">
                  <a:extLst>
                    <a:ext uri="{FF2B5EF4-FFF2-40B4-BE49-F238E27FC236}">
                      <a16:creationId xmlns:a16="http://schemas.microsoft.com/office/drawing/2014/main" id="{A2B6E695-988C-E1B5-9E2B-D59E14A2AB1B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2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34" name="직사각형 33">
                  <a:extLst>
                    <a:ext uri="{FF2B5EF4-FFF2-40B4-BE49-F238E27FC236}">
                      <a16:creationId xmlns:a16="http://schemas.microsoft.com/office/drawing/2014/main" id="{56BFC541-DE94-DD74-E88A-8DB016839B3E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35" name="직사각형 34">
                  <a:extLst>
                    <a:ext uri="{FF2B5EF4-FFF2-40B4-BE49-F238E27FC236}">
                      <a16:creationId xmlns:a16="http://schemas.microsoft.com/office/drawing/2014/main" id="{52C7C397-4BD7-FEC4-2AB5-18466679EC29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87F76C11-CF2D-2DD0-8D88-CA7224070237}"/>
                  </a:ext>
                </a:extLst>
              </p:cNvPr>
              <p:cNvGrpSpPr/>
              <p:nvPr/>
            </p:nvGrpSpPr>
            <p:grpSpPr>
              <a:xfrm>
                <a:off x="1859484" y="365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30" name="직사각형 29">
                  <a:extLst>
                    <a:ext uri="{FF2B5EF4-FFF2-40B4-BE49-F238E27FC236}">
                      <a16:creationId xmlns:a16="http://schemas.microsoft.com/office/drawing/2014/main" id="{E5187D60-2BE7-CF62-86D6-C09FBFA7CEA1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0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0B7733DF-F347-C05D-E95B-FB2446B70C48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1A981476-0CC9-B096-90ED-9E84323C4C83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4E4051-2052-F722-67E1-98098BFB16C1}"/>
                </a:ext>
              </a:extLst>
            </p:cNvPr>
            <p:cNvSpPr txBox="1"/>
            <p:nvPr/>
          </p:nvSpPr>
          <p:spPr>
            <a:xfrm>
              <a:off x="2064302" y="4092806"/>
              <a:ext cx="238812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다이나믹 프로그래밍 초기 설정</a:t>
              </a: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A0BC19BB-F6C2-EB79-3094-244351022062}"/>
              </a:ext>
            </a:extLst>
          </p:cNvPr>
          <p:cNvGrpSpPr/>
          <p:nvPr/>
        </p:nvGrpSpPr>
        <p:grpSpPr>
          <a:xfrm>
            <a:off x="716264" y="3969000"/>
            <a:ext cx="3338650" cy="1620000"/>
            <a:chOff x="4655871" y="1539000"/>
            <a:chExt cx="3338650" cy="162000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62E16519-A24D-D749-A011-CE7F9579C102}"/>
                </a:ext>
              </a:extLst>
            </p:cNvPr>
            <p:cNvGrpSpPr/>
            <p:nvPr/>
          </p:nvGrpSpPr>
          <p:grpSpPr>
            <a:xfrm>
              <a:off x="4655871" y="1539000"/>
              <a:ext cx="1620000" cy="1620000"/>
              <a:chOff x="1859484" y="2577503"/>
              <a:chExt cx="1620000" cy="1620000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EF1C6D23-33DF-8426-2F30-7212B8A7532F}"/>
                  </a:ext>
                </a:extLst>
              </p:cNvPr>
              <p:cNvGrpSpPr/>
              <p:nvPr/>
            </p:nvGrpSpPr>
            <p:grpSpPr>
              <a:xfrm>
                <a:off x="1859484" y="257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5AF0D073-6FEE-917E-77A4-04E87B565F3C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50" name="직사각형 49">
                  <a:extLst>
                    <a:ext uri="{FF2B5EF4-FFF2-40B4-BE49-F238E27FC236}">
                      <a16:creationId xmlns:a16="http://schemas.microsoft.com/office/drawing/2014/main" id="{3B9264C7-C0B4-BF01-D8CA-DB38F82CB9C7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5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51" name="직사각형 50">
                  <a:extLst>
                    <a:ext uri="{FF2B5EF4-FFF2-40B4-BE49-F238E27FC236}">
                      <a16:creationId xmlns:a16="http://schemas.microsoft.com/office/drawing/2014/main" id="{B7C4A667-ECD0-57D9-E876-02227350E6C2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BFDC403B-6A57-8FBA-B1AB-D4052A9AE6D3}"/>
                  </a:ext>
                </a:extLst>
              </p:cNvPr>
              <p:cNvGrpSpPr/>
              <p:nvPr/>
            </p:nvGrpSpPr>
            <p:grpSpPr>
              <a:xfrm>
                <a:off x="1859484" y="311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C39FD313-D61E-6B2C-3474-B3C9DB67B141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2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04AAE6AA-D22E-C4F0-E996-A7F6EBE8C5AE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7031CE8A-88B7-EBBF-39C0-F9E6F4EFDBE5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298A831B-BD39-9AF8-7A35-CB0BE8CB99DF}"/>
                  </a:ext>
                </a:extLst>
              </p:cNvPr>
              <p:cNvGrpSpPr/>
              <p:nvPr/>
            </p:nvGrpSpPr>
            <p:grpSpPr>
              <a:xfrm>
                <a:off x="1859484" y="365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45EECC6A-253C-C8EB-423A-6A49B687500E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0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44" name="직사각형 43">
                  <a:extLst>
                    <a:ext uri="{FF2B5EF4-FFF2-40B4-BE49-F238E27FC236}">
                      <a16:creationId xmlns:a16="http://schemas.microsoft.com/office/drawing/2014/main" id="{B7E9B514-87AC-6464-0D71-59C018E1463B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229ABF49-C94D-5B4F-7B94-8CDC30FA7792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D70094F-319D-2724-2699-F1998D0BED8A}"/>
                </a:ext>
              </a:extLst>
            </p:cNvPr>
            <p:cNvSpPr txBox="1"/>
            <p:nvPr/>
          </p:nvSpPr>
          <p:spPr>
            <a:xfrm>
              <a:off x="6473631" y="1662806"/>
              <a:ext cx="15208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3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(1, 2) </a:t>
              </a:r>
              <a:r>
                <a:rPr lang="ko-KR" altLang="en-US" sz="13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위치에서의 최대 이익</a:t>
              </a: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C502A312-810F-B9AB-1D4A-B6A163E7D0CC}"/>
              </a:ext>
            </a:extLst>
          </p:cNvPr>
          <p:cNvGrpSpPr/>
          <p:nvPr/>
        </p:nvGrpSpPr>
        <p:grpSpPr>
          <a:xfrm>
            <a:off x="4327227" y="3969000"/>
            <a:ext cx="3338650" cy="1620000"/>
            <a:chOff x="4655871" y="3969000"/>
            <a:chExt cx="3338650" cy="1620000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5AEF2E98-7EC8-113B-4875-F8B12529B668}"/>
                </a:ext>
              </a:extLst>
            </p:cNvPr>
            <p:cNvGrpSpPr/>
            <p:nvPr/>
          </p:nvGrpSpPr>
          <p:grpSpPr>
            <a:xfrm>
              <a:off x="4655871" y="3969000"/>
              <a:ext cx="1620000" cy="1620000"/>
              <a:chOff x="1859484" y="2577503"/>
              <a:chExt cx="1620000" cy="1620000"/>
            </a:xfrm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949297E4-8269-7032-E3AC-5D1D256069D9}"/>
                  </a:ext>
                </a:extLst>
              </p:cNvPr>
              <p:cNvGrpSpPr/>
              <p:nvPr/>
            </p:nvGrpSpPr>
            <p:grpSpPr>
              <a:xfrm>
                <a:off x="1859484" y="257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8F4B055B-F494-9E08-D22D-9EB9EBE53B43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8D26EBF4-1A83-6166-A199-8AE0C2E61F2B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5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92032D2A-0FF9-D377-1D19-26F12696E78B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EE5B3212-911A-24B6-1480-FF8D638A1051}"/>
                  </a:ext>
                </a:extLst>
              </p:cNvPr>
              <p:cNvGrpSpPr/>
              <p:nvPr/>
            </p:nvGrpSpPr>
            <p:grpSpPr>
              <a:xfrm>
                <a:off x="1859484" y="311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0C8DEF09-89B5-EA97-116D-B13BA6878CF8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2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60" name="직사각형 59">
                  <a:extLst>
                    <a:ext uri="{FF2B5EF4-FFF2-40B4-BE49-F238E27FC236}">
                      <a16:creationId xmlns:a16="http://schemas.microsoft.com/office/drawing/2014/main" id="{E961E944-BC0D-A7FB-5EF4-B7237433A2F3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3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3D6DE298-1382-248D-916C-CFE3611A162E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8160BF94-9B47-965C-9ABC-9C1AA3A95EAD}"/>
                  </a:ext>
                </a:extLst>
              </p:cNvPr>
              <p:cNvGrpSpPr/>
              <p:nvPr/>
            </p:nvGrpSpPr>
            <p:grpSpPr>
              <a:xfrm>
                <a:off x="1859484" y="365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56" name="직사각형 55">
                  <a:extLst>
                    <a:ext uri="{FF2B5EF4-FFF2-40B4-BE49-F238E27FC236}">
                      <a16:creationId xmlns:a16="http://schemas.microsoft.com/office/drawing/2014/main" id="{6B666649-579D-FE49-9177-1AE620F4A7C0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0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57" name="직사각형 56">
                  <a:extLst>
                    <a:ext uri="{FF2B5EF4-FFF2-40B4-BE49-F238E27FC236}">
                      <a16:creationId xmlns:a16="http://schemas.microsoft.com/office/drawing/2014/main" id="{AD9056CA-36D5-3225-3C45-08931C448CA6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58" name="직사각형 57">
                  <a:extLst>
                    <a:ext uri="{FF2B5EF4-FFF2-40B4-BE49-F238E27FC236}">
                      <a16:creationId xmlns:a16="http://schemas.microsoft.com/office/drawing/2014/main" id="{F3704609-323B-AA6B-3CBE-C4F9D92DE743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2A2F4A-9B00-DFDA-DC99-940785E66651}"/>
                </a:ext>
              </a:extLst>
            </p:cNvPr>
            <p:cNvSpPr txBox="1"/>
            <p:nvPr/>
          </p:nvSpPr>
          <p:spPr>
            <a:xfrm>
              <a:off x="6473631" y="4092806"/>
              <a:ext cx="152089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3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(2, 2) </a:t>
              </a:r>
              <a:r>
                <a:rPr lang="ko-KR" altLang="en-US" sz="13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위치에서의 최대 이익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E5EEFE16-C59C-114F-836A-56B4A210D36E}"/>
              </a:ext>
            </a:extLst>
          </p:cNvPr>
          <p:cNvGrpSpPr/>
          <p:nvPr/>
        </p:nvGrpSpPr>
        <p:grpSpPr>
          <a:xfrm>
            <a:off x="8205877" y="3969000"/>
            <a:ext cx="3400491" cy="1620000"/>
            <a:chOff x="8385109" y="3969000"/>
            <a:chExt cx="3400491" cy="1620000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14A55E66-ED8F-5434-9620-70059C62DA24}"/>
                </a:ext>
              </a:extLst>
            </p:cNvPr>
            <p:cNvGrpSpPr/>
            <p:nvPr/>
          </p:nvGrpSpPr>
          <p:grpSpPr>
            <a:xfrm>
              <a:off x="8385109" y="3969000"/>
              <a:ext cx="1620000" cy="1620000"/>
              <a:chOff x="1859484" y="2577503"/>
              <a:chExt cx="1620000" cy="1620000"/>
            </a:xfrm>
          </p:grpSpPr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ADD3E60C-5B3D-2F15-1329-DE8931D9D731}"/>
                  </a:ext>
                </a:extLst>
              </p:cNvPr>
              <p:cNvGrpSpPr/>
              <p:nvPr/>
            </p:nvGrpSpPr>
            <p:grpSpPr>
              <a:xfrm>
                <a:off x="1859484" y="257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E1676153-82F9-F4CB-C647-6ABE436C95DA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76" name="직사각형 75">
                  <a:extLst>
                    <a:ext uri="{FF2B5EF4-FFF2-40B4-BE49-F238E27FC236}">
                      <a16:creationId xmlns:a16="http://schemas.microsoft.com/office/drawing/2014/main" id="{9AD6B19B-909D-F638-BEDB-79F17E61E38C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5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44194877-02DA-79ED-C700-85FBDCC780B8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8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C8802206-94A3-9826-E1C7-7FB7271F8273}"/>
                  </a:ext>
                </a:extLst>
              </p:cNvPr>
              <p:cNvGrpSpPr/>
              <p:nvPr/>
            </p:nvGrpSpPr>
            <p:grpSpPr>
              <a:xfrm>
                <a:off x="1859484" y="311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72" name="직사각형 71">
                  <a:extLst>
                    <a:ext uri="{FF2B5EF4-FFF2-40B4-BE49-F238E27FC236}">
                      <a16:creationId xmlns:a16="http://schemas.microsoft.com/office/drawing/2014/main" id="{9286FDD2-6B10-1EF1-3037-4C30B203874F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2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73" name="직사각형 72">
                  <a:extLst>
                    <a:ext uri="{FF2B5EF4-FFF2-40B4-BE49-F238E27FC236}">
                      <a16:creationId xmlns:a16="http://schemas.microsoft.com/office/drawing/2014/main" id="{BD48FC35-7E7E-1025-B47A-C412AE8C314B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3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74" name="직사각형 73">
                  <a:extLst>
                    <a:ext uri="{FF2B5EF4-FFF2-40B4-BE49-F238E27FC236}">
                      <a16:creationId xmlns:a16="http://schemas.microsoft.com/office/drawing/2014/main" id="{6C07D363-51BF-4431-ED72-7CC2265AFBE8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12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68" name="그룹 67">
                <a:extLst>
                  <a:ext uri="{FF2B5EF4-FFF2-40B4-BE49-F238E27FC236}">
                    <a16:creationId xmlns:a16="http://schemas.microsoft.com/office/drawing/2014/main" id="{1CB809E9-F7D0-0F34-93BA-802262F16C82}"/>
                  </a:ext>
                </a:extLst>
              </p:cNvPr>
              <p:cNvGrpSpPr/>
              <p:nvPr/>
            </p:nvGrpSpPr>
            <p:grpSpPr>
              <a:xfrm>
                <a:off x="1859484" y="3657503"/>
                <a:ext cx="1620000" cy="540000"/>
                <a:chOff x="1859484" y="2577503"/>
                <a:chExt cx="1620000" cy="540000"/>
              </a:xfrm>
            </p:grpSpPr>
            <p:sp>
              <p:nvSpPr>
                <p:cNvPr id="69" name="직사각형 68">
                  <a:extLst>
                    <a:ext uri="{FF2B5EF4-FFF2-40B4-BE49-F238E27FC236}">
                      <a16:creationId xmlns:a16="http://schemas.microsoft.com/office/drawing/2014/main" id="{DDD21E53-F05E-CD5B-8773-FD5ACDC98807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0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70" name="직사각형 69">
                  <a:extLst>
                    <a:ext uri="{FF2B5EF4-FFF2-40B4-BE49-F238E27FC236}">
                      <a16:creationId xmlns:a16="http://schemas.microsoft.com/office/drawing/2014/main" id="{C7A14120-D1AE-8820-75A5-3DD0C03357E4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8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71" name="직사각형 70">
                  <a:extLst>
                    <a:ext uri="{FF2B5EF4-FFF2-40B4-BE49-F238E27FC236}">
                      <a16:creationId xmlns:a16="http://schemas.microsoft.com/office/drawing/2014/main" id="{A3A7AF5C-4433-FA92-C747-4F52385B9D4F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12</a:t>
                  </a:r>
                  <a:endParaRPr lang="ko-KR" altLang="en-US" dirty="0">
                    <a:solidFill>
                      <a:schemeClr val="tx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101CB0-D78E-71E5-4A35-15DE5356728D}"/>
                </a:ext>
              </a:extLst>
            </p:cNvPr>
            <p:cNvSpPr txBox="1"/>
            <p:nvPr/>
          </p:nvSpPr>
          <p:spPr>
            <a:xfrm>
              <a:off x="10199879" y="4054334"/>
              <a:ext cx="158572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최종적인 다이나믹 프로그래밍 테이블</a:t>
              </a:r>
              <a:endParaRPr lang="ko-KR" altLang="en-US" sz="13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064988F5-925E-0852-E969-87A781950892}"/>
              </a:ext>
            </a:extLst>
          </p:cNvPr>
          <p:cNvSpPr txBox="1"/>
          <p:nvPr/>
        </p:nvSpPr>
        <p:spPr>
          <a:xfrm>
            <a:off x="475463" y="1713842"/>
            <a:ext cx="2686089" cy="1323439"/>
          </a:xfrm>
          <a:prstGeom prst="rect">
            <a:avLst/>
          </a:prstGeom>
          <a:noFill/>
          <a:ln>
            <a:solidFill>
              <a:srgbClr val="0089A9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① 왼쪽 위에서 오는 경우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② 왼쪽 아래에서 오는 경우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③ 왼쪽에서 오는 경우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CE99AC3E-8D8F-804E-D553-4DF574E353B6}"/>
              </a:ext>
            </a:extLst>
          </p:cNvPr>
          <p:cNvCxnSpPr>
            <a:cxnSpLocks/>
          </p:cNvCxnSpPr>
          <p:nvPr/>
        </p:nvCxnSpPr>
        <p:spPr>
          <a:xfrm flipV="1">
            <a:off x="1095502" y="4227512"/>
            <a:ext cx="321524" cy="7659"/>
          </a:xfrm>
          <a:prstGeom prst="straightConnector1">
            <a:avLst/>
          </a:prstGeom>
          <a:ln>
            <a:solidFill>
              <a:srgbClr val="0089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002374E5-17ED-6699-7EE9-E155654736A2}"/>
              </a:ext>
            </a:extLst>
          </p:cNvPr>
          <p:cNvCxnSpPr>
            <a:cxnSpLocks/>
          </p:cNvCxnSpPr>
          <p:nvPr/>
        </p:nvCxnSpPr>
        <p:spPr>
          <a:xfrm flipV="1">
            <a:off x="1110744" y="4361988"/>
            <a:ext cx="291039" cy="294024"/>
          </a:xfrm>
          <a:prstGeom prst="straightConnector1">
            <a:avLst/>
          </a:prstGeom>
          <a:ln>
            <a:solidFill>
              <a:srgbClr val="0089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BC5DB0FC-52C3-4D20-F8A8-8E859F997813}"/>
              </a:ext>
            </a:extLst>
          </p:cNvPr>
          <p:cNvCxnSpPr>
            <a:cxnSpLocks/>
          </p:cNvCxnSpPr>
          <p:nvPr/>
        </p:nvCxnSpPr>
        <p:spPr>
          <a:xfrm flipV="1">
            <a:off x="4706465" y="4775170"/>
            <a:ext cx="321524" cy="7659"/>
          </a:xfrm>
          <a:prstGeom prst="straightConnector1">
            <a:avLst/>
          </a:prstGeom>
          <a:ln>
            <a:solidFill>
              <a:srgbClr val="0089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FF1E33E3-E729-EEBF-3F0D-201530A6C042}"/>
              </a:ext>
            </a:extLst>
          </p:cNvPr>
          <p:cNvCxnSpPr>
            <a:cxnSpLocks/>
          </p:cNvCxnSpPr>
          <p:nvPr/>
        </p:nvCxnSpPr>
        <p:spPr>
          <a:xfrm flipV="1">
            <a:off x="4721707" y="4901987"/>
            <a:ext cx="291039" cy="294024"/>
          </a:xfrm>
          <a:prstGeom prst="straightConnector1">
            <a:avLst/>
          </a:prstGeom>
          <a:ln>
            <a:solidFill>
              <a:srgbClr val="0089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0E0E2143-3D28-C84E-A7C7-7AB12E7F3AE2}"/>
              </a:ext>
            </a:extLst>
          </p:cNvPr>
          <p:cNvCxnSpPr>
            <a:cxnSpLocks/>
          </p:cNvCxnSpPr>
          <p:nvPr/>
        </p:nvCxnSpPr>
        <p:spPr>
          <a:xfrm>
            <a:off x="4728286" y="4364593"/>
            <a:ext cx="291039" cy="294024"/>
          </a:xfrm>
          <a:prstGeom prst="straightConnector1">
            <a:avLst/>
          </a:prstGeom>
          <a:ln>
            <a:solidFill>
              <a:srgbClr val="0089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643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5058F-C02B-1028-CFB0-667582F0F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A5E50E8-685E-3EC6-5064-85821A1749D9}"/>
              </a:ext>
            </a:extLst>
          </p:cNvPr>
          <p:cNvSpPr/>
          <p:nvPr/>
        </p:nvSpPr>
        <p:spPr>
          <a:xfrm>
            <a:off x="0" y="191751"/>
            <a:ext cx="23855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금광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6845719-5EB6-7F26-7E07-02253FAF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5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03070FA-6817-A574-5BCF-CEE5228C6E96}"/>
              </a:ext>
            </a:extLst>
          </p:cNvPr>
          <p:cNvGrpSpPr/>
          <p:nvPr/>
        </p:nvGrpSpPr>
        <p:grpSpPr>
          <a:xfrm>
            <a:off x="8258126" y="1064583"/>
            <a:ext cx="3866173" cy="2035933"/>
            <a:chOff x="562412" y="2685540"/>
            <a:chExt cx="7684137" cy="1879740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F10239EE-E2DE-8A3C-FB44-2241FD6985D8}"/>
                </a:ext>
              </a:extLst>
            </p:cNvPr>
            <p:cNvSpPr/>
            <p:nvPr/>
          </p:nvSpPr>
          <p:spPr>
            <a:xfrm>
              <a:off x="562412" y="2959903"/>
              <a:ext cx="7684137" cy="160537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2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3 4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1 3 3 2 2 1 4 1 0 6 4 7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4 4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1 3 1 5 2 2 4 1 5 0 2 3 0 6 1 2</a:t>
              </a:r>
            </a:p>
          </p:txBody>
        </p:sp>
        <p:sp>
          <p:nvSpPr>
            <p:cNvPr id="6" name="순서도: 수행의 시작/종료 5">
              <a:extLst>
                <a:ext uri="{FF2B5EF4-FFF2-40B4-BE49-F238E27FC236}">
                  <a16:creationId xmlns:a16="http://schemas.microsoft.com/office/drawing/2014/main" id="{763AB7DE-DF32-8B4B-6187-EF8C308F628E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2302926B-B29E-2480-64DB-1CE334A05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2748"/>
            <a:ext cx="3866174" cy="505908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87032CB-C11B-599A-F232-C3CC81ED5D77}"/>
              </a:ext>
            </a:extLst>
          </p:cNvPr>
          <p:cNvSpPr/>
          <p:nvPr/>
        </p:nvSpPr>
        <p:spPr>
          <a:xfrm>
            <a:off x="466165" y="2020047"/>
            <a:ext cx="2121647" cy="8725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AEBDBD0-5895-E9AC-83F4-85D2617F8BA9}"/>
              </a:ext>
            </a:extLst>
          </p:cNvPr>
          <p:cNvGrpSpPr/>
          <p:nvPr/>
        </p:nvGrpSpPr>
        <p:grpSpPr>
          <a:xfrm>
            <a:off x="3866174" y="1790530"/>
            <a:ext cx="3245223" cy="1477328"/>
            <a:chOff x="3866174" y="1790530"/>
            <a:chExt cx="3245223" cy="147732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D5DAF5E-42CC-BA3D-D271-E802BE020CBC}"/>
                </a:ext>
              </a:extLst>
            </p:cNvPr>
            <p:cNvSpPr txBox="1"/>
            <p:nvPr/>
          </p:nvSpPr>
          <p:spPr>
            <a:xfrm>
              <a:off x="3866174" y="1790530"/>
              <a:ext cx="324522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 dp = [</a:t>
              </a:r>
            </a:p>
            <a:p>
              <a:r>
                <a:rPr lang="en-US" altLang="ko-KR"/>
                <a:t>          [ 1, 3, 3, 2],</a:t>
              </a:r>
            </a:p>
            <a:p>
              <a:r>
                <a:rPr lang="en-US" altLang="ko-KR"/>
                <a:t>          [ 2, 1, 4, 1],</a:t>
              </a:r>
            </a:p>
            <a:p>
              <a:r>
                <a:rPr lang="en-US" altLang="ko-KR"/>
                <a:t>          [ 0, 6, 4, 7]</a:t>
              </a:r>
            </a:p>
            <a:p>
              <a:r>
                <a:rPr lang="en-US" altLang="ko-KR"/>
                <a:t>         ]</a:t>
              </a:r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D2E6343-CE5E-056B-C7E2-84AC8593D068}"/>
                </a:ext>
              </a:extLst>
            </p:cNvPr>
            <p:cNvSpPr/>
            <p:nvPr/>
          </p:nvSpPr>
          <p:spPr>
            <a:xfrm>
              <a:off x="4613232" y="1790530"/>
              <a:ext cx="1644133" cy="147732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48A9876-34C9-3CBC-E900-66E66C902E04}"/>
              </a:ext>
            </a:extLst>
          </p:cNvPr>
          <p:cNvCxnSpPr/>
          <p:nvPr/>
        </p:nvCxnSpPr>
        <p:spPr>
          <a:xfrm>
            <a:off x="1703294" y="3100516"/>
            <a:ext cx="388471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44F3FBD-B427-2238-A4FD-ADB8B6B424F9}"/>
              </a:ext>
            </a:extLst>
          </p:cNvPr>
          <p:cNvCxnSpPr/>
          <p:nvPr/>
        </p:nvCxnSpPr>
        <p:spPr>
          <a:xfrm>
            <a:off x="1738851" y="3260609"/>
            <a:ext cx="388471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70B846E-63C6-E9B4-861A-B7A27DAD6AA8}"/>
              </a:ext>
            </a:extLst>
          </p:cNvPr>
          <p:cNvSpPr txBox="1"/>
          <p:nvPr/>
        </p:nvSpPr>
        <p:spPr>
          <a:xfrm>
            <a:off x="2134577" y="2977405"/>
            <a:ext cx="388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열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EA0DD7-D624-90FD-C2DE-D4142C55A13E}"/>
              </a:ext>
            </a:extLst>
          </p:cNvPr>
          <p:cNvSpPr txBox="1"/>
          <p:nvPr/>
        </p:nvSpPr>
        <p:spPr>
          <a:xfrm>
            <a:off x="2134577" y="3144747"/>
            <a:ext cx="388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</a:t>
            </a:r>
          </a:p>
        </p:txBody>
      </p:sp>
    </p:spTree>
    <p:extLst>
      <p:ext uri="{BB962C8B-B14F-4D97-AF65-F5344CB8AC3E}">
        <p14:creationId xmlns:p14="http://schemas.microsoft.com/office/powerpoint/2010/main" val="1928606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4210F-B71A-101F-B200-1AC369893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70DCD3A-8EAD-61DB-4A1E-D5B1CE070930}"/>
              </a:ext>
            </a:extLst>
          </p:cNvPr>
          <p:cNvSpPr/>
          <p:nvPr/>
        </p:nvSpPr>
        <p:spPr>
          <a:xfrm>
            <a:off x="0" y="191751"/>
            <a:ext cx="23855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금광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59838F7-CE30-4B72-9AA9-4E63E8260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6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BC15ADB-7271-3DD7-71F8-379D2CB49084}"/>
              </a:ext>
            </a:extLst>
          </p:cNvPr>
          <p:cNvGrpSpPr/>
          <p:nvPr/>
        </p:nvGrpSpPr>
        <p:grpSpPr>
          <a:xfrm>
            <a:off x="4050691" y="1078804"/>
            <a:ext cx="3866173" cy="2035933"/>
            <a:chOff x="562412" y="2685540"/>
            <a:chExt cx="7684137" cy="1879740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17EEEDED-38FE-AA46-0EF7-BAA2B05DA403}"/>
                </a:ext>
              </a:extLst>
            </p:cNvPr>
            <p:cNvSpPr/>
            <p:nvPr/>
          </p:nvSpPr>
          <p:spPr>
            <a:xfrm>
              <a:off x="562412" y="2959903"/>
              <a:ext cx="7684137" cy="160537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2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3 4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1 3 3 2 2 1 4 1 0 6 4 7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4 4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1 3 1 5 2 2 4 1 5 0 2 3 0 6 1 2</a:t>
              </a:r>
            </a:p>
          </p:txBody>
        </p:sp>
        <p:sp>
          <p:nvSpPr>
            <p:cNvPr id="6" name="순서도: 수행의 시작/종료 5">
              <a:extLst>
                <a:ext uri="{FF2B5EF4-FFF2-40B4-BE49-F238E27FC236}">
                  <a16:creationId xmlns:a16="http://schemas.microsoft.com/office/drawing/2014/main" id="{7CAB5AF1-D036-5FEE-BA94-CF126E0B5FD5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14A87CC2-3A2B-4EF2-9EDD-A7BC14FBE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2748"/>
            <a:ext cx="3866174" cy="5059082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2A201EA2-CA70-B3A6-6D7D-1C7829DBC2FF}"/>
              </a:ext>
            </a:extLst>
          </p:cNvPr>
          <p:cNvGrpSpPr/>
          <p:nvPr/>
        </p:nvGrpSpPr>
        <p:grpSpPr>
          <a:xfrm>
            <a:off x="4646487" y="3128955"/>
            <a:ext cx="6540754" cy="2236867"/>
            <a:chOff x="8385109" y="3352133"/>
            <a:chExt cx="6540754" cy="2236867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4C30663-5E8C-AAF9-1A71-637C7826B2D9}"/>
                </a:ext>
              </a:extLst>
            </p:cNvPr>
            <p:cNvGrpSpPr/>
            <p:nvPr/>
          </p:nvGrpSpPr>
          <p:grpSpPr>
            <a:xfrm>
              <a:off x="8385109" y="3969000"/>
              <a:ext cx="6540754" cy="1620000"/>
              <a:chOff x="1859484" y="2577503"/>
              <a:chExt cx="6540754" cy="1620000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2618319D-1797-053D-061E-88C9BAE3A844}"/>
                  </a:ext>
                </a:extLst>
              </p:cNvPr>
              <p:cNvGrpSpPr/>
              <p:nvPr/>
            </p:nvGrpSpPr>
            <p:grpSpPr>
              <a:xfrm>
                <a:off x="1859484" y="2577503"/>
                <a:ext cx="6540754" cy="1620000"/>
                <a:chOff x="1859484" y="2577503"/>
                <a:chExt cx="6540754" cy="1620000"/>
              </a:xfrm>
            </p:grpSpPr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72AEABA7-6FA6-F531-0CAE-9BCE44CDE99A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63BA4781-EDD6-6FC8-D057-1A6FBE393F3C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3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4AFF0876-18E9-2AA5-5CFF-49B9B1529BC4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3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직사각형 28">
                  <a:extLst>
                    <a:ext uri="{FF2B5EF4-FFF2-40B4-BE49-F238E27FC236}">
                      <a16:creationId xmlns:a16="http://schemas.microsoft.com/office/drawing/2014/main" id="{73B8BB38-8EA7-3007-249F-A76F036FB2FC}"/>
                    </a:ext>
                  </a:extLst>
                </p:cNvPr>
                <p:cNvSpPr/>
                <p:nvPr/>
              </p:nvSpPr>
              <p:spPr>
                <a:xfrm>
                  <a:off x="347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2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직사각형 29">
                  <a:extLst>
                    <a:ext uri="{FF2B5EF4-FFF2-40B4-BE49-F238E27FC236}">
                      <a16:creationId xmlns:a16="http://schemas.microsoft.com/office/drawing/2014/main" id="{6AA75478-62FE-B437-03D5-15808673E4F6}"/>
                    </a:ext>
                  </a:extLst>
                </p:cNvPr>
                <p:cNvSpPr/>
                <p:nvPr/>
              </p:nvSpPr>
              <p:spPr>
                <a:xfrm>
                  <a:off x="3479484" y="311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8969FED0-9531-4BC6-B99F-9CC6494D934E}"/>
                    </a:ext>
                  </a:extLst>
                </p:cNvPr>
                <p:cNvSpPr/>
                <p:nvPr/>
              </p:nvSpPr>
              <p:spPr>
                <a:xfrm>
                  <a:off x="3479484" y="365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7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64732FC5-3FA5-D99B-3C47-8806A2D2BF4A}"/>
                    </a:ext>
                  </a:extLst>
                </p:cNvPr>
                <p:cNvSpPr/>
                <p:nvPr/>
              </p:nvSpPr>
              <p:spPr>
                <a:xfrm>
                  <a:off x="624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직사각형 32">
                  <a:extLst>
                    <a:ext uri="{FF2B5EF4-FFF2-40B4-BE49-F238E27FC236}">
                      <a16:creationId xmlns:a16="http://schemas.microsoft.com/office/drawing/2014/main" id="{81278AF0-072E-E2D3-1417-634C947498A6}"/>
                    </a:ext>
                  </a:extLst>
                </p:cNvPr>
                <p:cNvSpPr/>
                <p:nvPr/>
              </p:nvSpPr>
              <p:spPr>
                <a:xfrm>
                  <a:off x="678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5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직사각형 33">
                  <a:extLst>
                    <a:ext uri="{FF2B5EF4-FFF2-40B4-BE49-F238E27FC236}">
                      <a16:creationId xmlns:a16="http://schemas.microsoft.com/office/drawing/2014/main" id="{5B449BAE-2CCF-C61F-BEF5-F771086D32C0}"/>
                    </a:ext>
                  </a:extLst>
                </p:cNvPr>
                <p:cNvSpPr/>
                <p:nvPr/>
              </p:nvSpPr>
              <p:spPr>
                <a:xfrm>
                  <a:off x="732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8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직사각형 34">
                  <a:extLst>
                    <a:ext uri="{FF2B5EF4-FFF2-40B4-BE49-F238E27FC236}">
                      <a16:creationId xmlns:a16="http://schemas.microsoft.com/office/drawing/2014/main" id="{660E847E-4325-5E22-FCEC-4446A05C75D3}"/>
                    </a:ext>
                  </a:extLst>
                </p:cNvPr>
                <p:cNvSpPr/>
                <p:nvPr/>
              </p:nvSpPr>
              <p:spPr>
                <a:xfrm>
                  <a:off x="786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14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6" name="직사각형 35">
                  <a:extLst>
                    <a:ext uri="{FF2B5EF4-FFF2-40B4-BE49-F238E27FC236}">
                      <a16:creationId xmlns:a16="http://schemas.microsoft.com/office/drawing/2014/main" id="{53567BDC-A021-9928-B7BD-6E2C5900B4C8}"/>
                    </a:ext>
                  </a:extLst>
                </p:cNvPr>
                <p:cNvSpPr/>
                <p:nvPr/>
              </p:nvSpPr>
              <p:spPr>
                <a:xfrm>
                  <a:off x="7860238" y="311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13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직사각형 36">
                  <a:extLst>
                    <a:ext uri="{FF2B5EF4-FFF2-40B4-BE49-F238E27FC236}">
                      <a16:creationId xmlns:a16="http://schemas.microsoft.com/office/drawing/2014/main" id="{A3371570-6E29-1A26-4753-033DAA2DFC12}"/>
                    </a:ext>
                  </a:extLst>
                </p:cNvPr>
                <p:cNvSpPr/>
                <p:nvPr/>
              </p:nvSpPr>
              <p:spPr>
                <a:xfrm>
                  <a:off x="7860238" y="3657503"/>
                  <a:ext cx="540000" cy="540000"/>
                </a:xfrm>
                <a:prstGeom prst="rect">
                  <a:avLst/>
                </a:prstGeom>
                <a:solidFill>
                  <a:srgbClr val="00B0F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19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4F63670B-69C5-9FA0-F4E8-B7DA2C2FB122}"/>
                  </a:ext>
                </a:extLst>
              </p:cNvPr>
              <p:cNvGrpSpPr/>
              <p:nvPr/>
            </p:nvGrpSpPr>
            <p:grpSpPr>
              <a:xfrm>
                <a:off x="1859484" y="3117503"/>
                <a:ext cx="6000754" cy="540000"/>
                <a:chOff x="1859484" y="2577503"/>
                <a:chExt cx="6000754" cy="540000"/>
              </a:xfrm>
            </p:grpSpPr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98F0E81F-CA9E-4860-FDD1-7CEF24C7C8EC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2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EC4419B5-2AED-C70B-358A-460D00A7AFC6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A6552BD3-59BE-C825-4E91-C33D13EA5340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4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FEE4E3A0-132C-9275-824A-D4BF1D1652D4}"/>
                    </a:ext>
                  </a:extLst>
                </p:cNvPr>
                <p:cNvSpPr/>
                <p:nvPr/>
              </p:nvSpPr>
              <p:spPr>
                <a:xfrm>
                  <a:off x="678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3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C39A3175-1EE2-9B11-5D22-9F3DF78E08BC}"/>
                    </a:ext>
                  </a:extLst>
                </p:cNvPr>
                <p:cNvSpPr/>
                <p:nvPr/>
              </p:nvSpPr>
              <p:spPr>
                <a:xfrm>
                  <a:off x="732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12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BCD2DC4F-7D3D-EDED-9A20-05A62AC2F442}"/>
                    </a:ext>
                  </a:extLst>
                </p:cNvPr>
                <p:cNvSpPr/>
                <p:nvPr/>
              </p:nvSpPr>
              <p:spPr>
                <a:xfrm>
                  <a:off x="624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2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A89DFC9E-F257-5C2E-34E2-0EDF1D8870BE}"/>
                  </a:ext>
                </a:extLst>
              </p:cNvPr>
              <p:cNvGrpSpPr/>
              <p:nvPr/>
            </p:nvGrpSpPr>
            <p:grpSpPr>
              <a:xfrm>
                <a:off x="1859484" y="3657503"/>
                <a:ext cx="6000754" cy="540000"/>
                <a:chOff x="1859484" y="2577503"/>
                <a:chExt cx="6000754" cy="540000"/>
              </a:xfrm>
            </p:grpSpPr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965A6DD8-E5C6-5065-2BDD-805ACCEBF162}"/>
                    </a:ext>
                  </a:extLst>
                </p:cNvPr>
                <p:cNvSpPr/>
                <p:nvPr/>
              </p:nvSpPr>
              <p:spPr>
                <a:xfrm>
                  <a:off x="185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0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B34FBCAA-CB6A-FFF1-34C7-F4E3C6B7C8FD}"/>
                    </a:ext>
                  </a:extLst>
                </p:cNvPr>
                <p:cNvSpPr/>
                <p:nvPr/>
              </p:nvSpPr>
              <p:spPr>
                <a:xfrm>
                  <a:off x="239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6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A331E970-AD03-A0B0-55A4-C954389194A1}"/>
                    </a:ext>
                  </a:extLst>
                </p:cNvPr>
                <p:cNvSpPr/>
                <p:nvPr/>
              </p:nvSpPr>
              <p:spPr>
                <a:xfrm>
                  <a:off x="2939484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4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A449B85C-3F71-0862-D99C-97C1E97ACD98}"/>
                    </a:ext>
                  </a:extLst>
                </p:cNvPr>
                <p:cNvSpPr/>
                <p:nvPr/>
              </p:nvSpPr>
              <p:spPr>
                <a:xfrm>
                  <a:off x="624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0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직사각형 17">
                  <a:extLst>
                    <a:ext uri="{FF2B5EF4-FFF2-40B4-BE49-F238E27FC236}">
                      <a16:creationId xmlns:a16="http://schemas.microsoft.com/office/drawing/2014/main" id="{60CF688E-7ABF-16F7-5B0F-196F669D7EF8}"/>
                    </a:ext>
                  </a:extLst>
                </p:cNvPr>
                <p:cNvSpPr/>
                <p:nvPr/>
              </p:nvSpPr>
              <p:spPr>
                <a:xfrm>
                  <a:off x="678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8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F367068E-F062-1B7C-E25E-B81ECB837DB4}"/>
                    </a:ext>
                  </a:extLst>
                </p:cNvPr>
                <p:cNvSpPr/>
                <p:nvPr/>
              </p:nvSpPr>
              <p:spPr>
                <a:xfrm>
                  <a:off x="7320238" y="2577503"/>
                  <a:ext cx="540000" cy="540000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>
                      <a:solidFill>
                        <a:schemeClr val="tx1"/>
                      </a:solidFill>
                    </a:rPr>
                    <a:t>12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0BF286B-0A45-CDA8-0304-9501F024B32D}"/>
                </a:ext>
              </a:extLst>
            </p:cNvPr>
            <p:cNvSpPr txBox="1"/>
            <p:nvPr/>
          </p:nvSpPr>
          <p:spPr>
            <a:xfrm>
              <a:off x="13150851" y="3352133"/>
              <a:ext cx="158572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00">
                  <a:latin typeface="나눔스퀘어 네오 Bold" panose="020B0600000101010101" charset="-127"/>
                  <a:ea typeface="나눔스퀘어 네오 Bold" panose="020B0600000101010101" charset="-127"/>
                </a:rPr>
                <a:t>최종적인 다이나믹 프로그래밍 테이블</a:t>
              </a:r>
              <a:endParaRPr lang="ko-KR" altLang="en-US" sz="1300" dirty="0">
                <a:latin typeface="나눔스퀘어 네오 Bold" panose="020B0600000101010101" charset="-127"/>
                <a:ea typeface="나눔스퀘어 네오 Bold" panose="020B0600000101010101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D2787F2-2A82-9F23-C0F4-5CC755F6225A}"/>
              </a:ext>
            </a:extLst>
          </p:cNvPr>
          <p:cNvGrpSpPr/>
          <p:nvPr/>
        </p:nvGrpSpPr>
        <p:grpSpPr>
          <a:xfrm>
            <a:off x="8711891" y="1078804"/>
            <a:ext cx="1669119" cy="1030840"/>
            <a:chOff x="6096000" y="4209689"/>
            <a:chExt cx="1672128" cy="1030840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72B4DC7D-7782-108D-13B2-72B314B36448}"/>
                </a:ext>
              </a:extLst>
            </p:cNvPr>
            <p:cNvSpPr/>
            <p:nvPr/>
          </p:nvSpPr>
          <p:spPr>
            <a:xfrm>
              <a:off x="6096000" y="4481664"/>
              <a:ext cx="1672128" cy="758865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19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16</a:t>
              </a:r>
              <a:endParaRPr lang="ko-KR" altLang="en-US" dirty="0">
                <a:solidFill>
                  <a:schemeClr val="tx1"/>
                </a:solidFill>
                <a:latin typeface="나눔스퀘어 네오 Bold" panose="020B0600000101010101" charset="-127"/>
                <a:ea typeface="나눔스퀘어 네오 Bold" panose="020B0600000101010101" charset="-127"/>
              </a:endParaRPr>
            </a:p>
          </p:txBody>
        </p:sp>
        <p:sp>
          <p:nvSpPr>
            <p:cNvPr id="40" name="순서도: 수행의 시작/종료 39">
              <a:extLst>
                <a:ext uri="{FF2B5EF4-FFF2-40B4-BE49-F238E27FC236}">
                  <a16:creationId xmlns:a16="http://schemas.microsoft.com/office/drawing/2014/main" id="{38EA5236-30C1-98B2-3B91-6AFC27F620FD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9961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44133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정수 삼각형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D0BFE9D4-6F3A-294A-20FC-A69A3E282FAB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B93174-1DC1-9D20-EB1F-F0C7AD775790}"/>
              </a:ext>
            </a:extLst>
          </p:cNvPr>
          <p:cNvSpPr txBox="1"/>
          <p:nvPr/>
        </p:nvSpPr>
        <p:spPr>
          <a:xfrm>
            <a:off x="784415" y="1618419"/>
            <a:ext cx="10821953" cy="1903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맨 위층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7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부터 시작해서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아래에 있는 수 중 하나를 선택하여 아래층으로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내려올 때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b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이제까지 선택된 수의 합이 최대가 되는 경로를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구하는 프로그램을 작성할 것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아래층에 있는 수는 현재 층에서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선택된 수의 대각선 왼쪽 또는 대각선 오른쪽에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있는 것 중에서만 </a:t>
            </a:r>
            <a:r>
              <a:rPr lang="ko-KR" altLang="en-US" sz="1600" dirty="0">
                <a:solidFill>
                  <a:srgbClr val="00B0F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선택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할 수 있음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삼각형의 크기는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이상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500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이하</a:t>
            </a:r>
            <a:b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삼각형을 이루고 있는 각 수는 모두 정수이며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 값의 범위는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이상 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9999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이하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2F00AB29-D540-178F-F5B2-FF2661286383}"/>
              </a:ext>
            </a:extLst>
          </p:cNvPr>
          <p:cNvSpPr/>
          <p:nvPr/>
        </p:nvSpPr>
        <p:spPr>
          <a:xfrm>
            <a:off x="206291" y="5220334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출력 조건</a:t>
            </a:r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FA1F239D-98C4-E244-0936-5A476D382F89}"/>
              </a:ext>
            </a:extLst>
          </p:cNvPr>
          <p:cNvSpPr/>
          <p:nvPr/>
        </p:nvSpPr>
        <p:spPr>
          <a:xfrm>
            <a:off x="206291" y="4247815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입력</a:t>
            </a:r>
            <a:r>
              <a: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942BD6-8A4B-CB1F-C85B-C56A5D65707B}"/>
                  </a:ext>
                </a:extLst>
              </p:cNvPr>
              <p:cNvSpPr txBox="1"/>
              <p:nvPr/>
            </p:nvSpPr>
            <p:spPr>
              <a:xfrm>
                <a:off x="1195118" y="4117560"/>
                <a:ext cx="9474722" cy="10109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첫째 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줄에 삼각형의 크기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n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주어짐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n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 500)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둘째 줄부터 </a:t>
                </a:r>
                <a:r>
                  <a:rPr lang="en-US" altLang="ko-KR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n + 1 </a:t>
                </a:r>
                <a:r>
                  <a: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번째 줄까지 정수 삼각형이 주어짐</a:t>
                </a:r>
                <a:endPara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942BD6-8A4B-CB1F-C85B-C56A5D6570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5118" y="4117560"/>
                <a:ext cx="9474722" cy="1010918"/>
              </a:xfrm>
              <a:prstGeom prst="rect">
                <a:avLst/>
              </a:prstGeom>
              <a:blipFill>
                <a:blip r:embed="rId2"/>
                <a:stretch>
                  <a:fillRect b="-66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CE423AB0-C00E-24AA-9015-606D971487FF}"/>
              </a:ext>
            </a:extLst>
          </p:cNvPr>
          <p:cNvSpPr txBox="1"/>
          <p:nvPr/>
        </p:nvSpPr>
        <p:spPr>
          <a:xfrm>
            <a:off x="1195117" y="5077063"/>
            <a:ext cx="5630011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첫째 </a:t>
            </a:r>
            <a:r>
              <a:rPr lang="ko-KR" altLang="en-US" sz="16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줄에 합이 최대가 되는 경로에 있는 수의 합을 출력</a:t>
            </a:r>
            <a:endParaRPr lang="en-US" altLang="ko-KR" sz="16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2837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26105-7DBC-DC05-CC4D-8D6E483BB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B7BE0D-D6B8-E335-06BB-24BB82FEC762}"/>
              </a:ext>
            </a:extLst>
          </p:cNvPr>
          <p:cNvSpPr/>
          <p:nvPr/>
        </p:nvSpPr>
        <p:spPr>
          <a:xfrm>
            <a:off x="0" y="191751"/>
            <a:ext cx="44133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정수 삼각형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262D67-DDB1-5464-FEF0-7E257FB65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8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948039C-2FBC-9F5D-C3CC-8F442DB1299F}"/>
              </a:ext>
            </a:extLst>
          </p:cNvPr>
          <p:cNvGrpSpPr/>
          <p:nvPr/>
        </p:nvGrpSpPr>
        <p:grpSpPr>
          <a:xfrm>
            <a:off x="101928" y="1109517"/>
            <a:ext cx="1433616" cy="2146469"/>
            <a:chOff x="562414" y="2685540"/>
            <a:chExt cx="3091506" cy="2143706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3527D80D-0BB0-5BC7-94AD-D6CBA2EA6884}"/>
                </a:ext>
              </a:extLst>
            </p:cNvPr>
            <p:cNvSpPr/>
            <p:nvPr/>
          </p:nvSpPr>
          <p:spPr>
            <a:xfrm>
              <a:off x="562414" y="2959903"/>
              <a:ext cx="3091506" cy="18693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5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7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3 8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8 1 0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2 7 4 4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4 5 2 6 5</a:t>
              </a:r>
            </a:p>
          </p:txBody>
        </p:sp>
        <p:sp>
          <p:nvSpPr>
            <p:cNvPr id="6" name="순서도: 수행의 시작/종료 5">
              <a:extLst>
                <a:ext uri="{FF2B5EF4-FFF2-40B4-BE49-F238E27FC236}">
                  <a16:creationId xmlns:a16="http://schemas.microsoft.com/office/drawing/2014/main" id="{C1C42E27-84C1-4CCC-DF99-C8E26C836DC9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입력 예시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976F13F-9009-25EB-1BA2-2BA181769693}"/>
              </a:ext>
            </a:extLst>
          </p:cNvPr>
          <p:cNvGrpSpPr/>
          <p:nvPr/>
        </p:nvGrpSpPr>
        <p:grpSpPr>
          <a:xfrm>
            <a:off x="10393933" y="5389861"/>
            <a:ext cx="1669119" cy="940384"/>
            <a:chOff x="6096000" y="4209689"/>
            <a:chExt cx="1672128" cy="94038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C3166632-E1DF-325A-D381-250226D9C76D}"/>
                </a:ext>
              </a:extLst>
            </p:cNvPr>
            <p:cNvSpPr/>
            <p:nvPr/>
          </p:nvSpPr>
          <p:spPr>
            <a:xfrm>
              <a:off x="6096000" y="4481665"/>
              <a:ext cx="1672128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30</a:t>
              </a:r>
              <a:endParaRPr lang="ko-KR" altLang="en-US" dirty="0">
                <a:solidFill>
                  <a:schemeClr val="tx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10" name="순서도: 수행의 시작/종료 9">
              <a:extLst>
                <a:ext uri="{FF2B5EF4-FFF2-40B4-BE49-F238E27FC236}">
                  <a16:creationId xmlns:a16="http://schemas.microsoft.com/office/drawing/2014/main" id="{C8F8D2C7-3D84-BA1A-847A-6209E7A94988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출력 예시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8A76F0C-03DB-3537-2145-3D53BEFF3AE8}"/>
              </a:ext>
            </a:extLst>
          </p:cNvPr>
          <p:cNvGrpSpPr/>
          <p:nvPr/>
        </p:nvGrpSpPr>
        <p:grpSpPr>
          <a:xfrm>
            <a:off x="1748120" y="1497737"/>
            <a:ext cx="2510118" cy="1724892"/>
            <a:chOff x="-68728" y="1500095"/>
            <a:chExt cx="2510118" cy="1724892"/>
          </a:xfrm>
        </p:grpSpPr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553388CD-E64D-E2B8-A428-81E65054B962}"/>
                </a:ext>
              </a:extLst>
            </p:cNvPr>
            <p:cNvSpPr/>
            <p:nvPr/>
          </p:nvSpPr>
          <p:spPr>
            <a:xfrm>
              <a:off x="95626" y="1500095"/>
              <a:ext cx="2181410" cy="1638123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2B7650B-12C0-1D28-718D-DB8671970682}"/>
                </a:ext>
              </a:extLst>
            </p:cNvPr>
            <p:cNvSpPr txBox="1"/>
            <p:nvPr/>
          </p:nvSpPr>
          <p:spPr>
            <a:xfrm>
              <a:off x="-68728" y="1586864"/>
              <a:ext cx="2510118" cy="1638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>
                  <a:solidFill>
                    <a:srgbClr val="FFFF0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7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3 8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8 1 0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2  7  4  4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4   5   2  6  5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D9B930C-C846-A820-7E9B-BC2B80219DDA}"/>
              </a:ext>
            </a:extLst>
          </p:cNvPr>
          <p:cNvGrpSpPr/>
          <p:nvPr/>
        </p:nvGrpSpPr>
        <p:grpSpPr>
          <a:xfrm>
            <a:off x="4515226" y="1502164"/>
            <a:ext cx="2510118" cy="1724892"/>
            <a:chOff x="-68728" y="1500095"/>
            <a:chExt cx="2510118" cy="1724892"/>
          </a:xfrm>
        </p:grpSpPr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743B367C-0176-D77B-B08D-7DF05A56B7AF}"/>
                </a:ext>
              </a:extLst>
            </p:cNvPr>
            <p:cNvSpPr/>
            <p:nvPr/>
          </p:nvSpPr>
          <p:spPr>
            <a:xfrm>
              <a:off x="95626" y="1500095"/>
              <a:ext cx="2181410" cy="1638123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B9EC35F-AFF0-4755-D9E9-F6914E07568F}"/>
                </a:ext>
              </a:extLst>
            </p:cNvPr>
            <p:cNvSpPr txBox="1"/>
            <p:nvPr/>
          </p:nvSpPr>
          <p:spPr>
            <a:xfrm>
              <a:off x="-68728" y="1586864"/>
              <a:ext cx="2510118" cy="1638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7</a:t>
              </a:r>
            </a:p>
            <a:p>
              <a:pPr algn="ctr"/>
              <a:r>
                <a:rPr lang="en-US" altLang="ko-KR" sz="2000">
                  <a:solidFill>
                    <a:srgbClr val="FFFF0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10 15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8  1  0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2   7   4   4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4    5   2   6   5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D5536EA-8DEA-493F-6D44-E884F32B0A65}"/>
              </a:ext>
            </a:extLst>
          </p:cNvPr>
          <p:cNvGrpSpPr/>
          <p:nvPr/>
        </p:nvGrpSpPr>
        <p:grpSpPr>
          <a:xfrm>
            <a:off x="7189698" y="1502164"/>
            <a:ext cx="2510118" cy="1724892"/>
            <a:chOff x="-68728" y="1500095"/>
            <a:chExt cx="2510118" cy="1724892"/>
          </a:xfrm>
        </p:grpSpPr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92010A0B-D061-964E-6015-E6A5354DDC8B}"/>
                </a:ext>
              </a:extLst>
            </p:cNvPr>
            <p:cNvSpPr/>
            <p:nvPr/>
          </p:nvSpPr>
          <p:spPr>
            <a:xfrm>
              <a:off x="95626" y="1500095"/>
              <a:ext cx="2181410" cy="1638123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52384EC-B052-9E0E-D2A6-FF9F3C777067}"/>
                </a:ext>
              </a:extLst>
            </p:cNvPr>
            <p:cNvSpPr txBox="1"/>
            <p:nvPr/>
          </p:nvSpPr>
          <p:spPr>
            <a:xfrm>
              <a:off x="-68728" y="1586864"/>
              <a:ext cx="2510118" cy="1638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7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10 15</a:t>
              </a:r>
            </a:p>
            <a:p>
              <a:pPr algn="ctr"/>
              <a:r>
                <a:rPr lang="en-US" altLang="ko-KR" sz="2000">
                  <a:solidFill>
                    <a:srgbClr val="FFFF0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18 16 15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2   7   4   4</a:t>
              </a:r>
            </a:p>
            <a:p>
              <a:pPr algn="ctr"/>
              <a:r>
                <a:rPr lang="en-US" altLang="ko-KR" sz="200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4   5   2   6   5</a:t>
              </a:r>
            </a:p>
          </p:txBody>
        </p:sp>
      </p:grpSp>
      <p:sp>
        <p:nvSpPr>
          <p:cNvPr id="26" name="이등변 삼각형 25">
            <a:extLst>
              <a:ext uri="{FF2B5EF4-FFF2-40B4-BE49-F238E27FC236}">
                <a16:creationId xmlns:a16="http://schemas.microsoft.com/office/drawing/2014/main" id="{5C7DF167-E244-36D5-5ED1-CE2924E6B9CB}"/>
              </a:ext>
            </a:extLst>
          </p:cNvPr>
          <p:cNvSpPr/>
          <p:nvPr/>
        </p:nvSpPr>
        <p:spPr>
          <a:xfrm>
            <a:off x="1748120" y="3609032"/>
            <a:ext cx="2602752" cy="1920264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DAF726-6797-0675-C28A-DE3AB7F47624}"/>
              </a:ext>
            </a:extLst>
          </p:cNvPr>
          <p:cNvSpPr txBox="1"/>
          <p:nvPr/>
        </p:nvSpPr>
        <p:spPr>
          <a:xfrm>
            <a:off x="1794437" y="3845157"/>
            <a:ext cx="25101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7</a:t>
            </a:r>
          </a:p>
          <a:p>
            <a:pPr algn="ctr"/>
            <a:r>
              <a:rPr lang="en-US" altLang="ko-KR" sz="20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10 15</a:t>
            </a:r>
          </a:p>
          <a:p>
            <a:pPr algn="ctr"/>
            <a:r>
              <a:rPr lang="en-US" altLang="ko-KR" sz="20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18 16 15</a:t>
            </a:r>
          </a:p>
          <a:p>
            <a:pPr algn="ctr"/>
            <a:r>
              <a:rPr lang="en-US" altLang="ko-KR" sz="2000">
                <a:solidFill>
                  <a:srgbClr val="FFFF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20  25  20  19</a:t>
            </a:r>
          </a:p>
          <a:p>
            <a:pPr algn="ctr"/>
            <a:r>
              <a:rPr lang="en-US" altLang="ko-KR" sz="20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4    5    2    6    5</a:t>
            </a:r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B0DEA8DD-827A-696C-161A-F141E0CF675F}"/>
              </a:ext>
            </a:extLst>
          </p:cNvPr>
          <p:cNvSpPr/>
          <p:nvPr/>
        </p:nvSpPr>
        <p:spPr>
          <a:xfrm>
            <a:off x="4751300" y="3609032"/>
            <a:ext cx="2602752" cy="1920264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46B91AF-0318-6CB7-37FC-0B0817D1BE1D}"/>
              </a:ext>
            </a:extLst>
          </p:cNvPr>
          <p:cNvSpPr txBox="1"/>
          <p:nvPr/>
        </p:nvSpPr>
        <p:spPr>
          <a:xfrm>
            <a:off x="4797617" y="3845157"/>
            <a:ext cx="25101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7</a:t>
            </a:r>
          </a:p>
          <a:p>
            <a:pPr algn="ctr"/>
            <a:r>
              <a:rPr lang="en-US" altLang="ko-KR" sz="20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10 15</a:t>
            </a:r>
          </a:p>
          <a:p>
            <a:pPr algn="ctr"/>
            <a:r>
              <a:rPr lang="en-US" altLang="ko-KR" sz="20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18 16 15</a:t>
            </a:r>
          </a:p>
          <a:p>
            <a:pPr algn="ctr"/>
            <a:r>
              <a:rPr lang="en-US" altLang="ko-KR" sz="200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20  25  20  19</a:t>
            </a:r>
          </a:p>
          <a:p>
            <a:pPr algn="ctr"/>
            <a:r>
              <a:rPr lang="en-US" altLang="ko-KR" sz="2000">
                <a:solidFill>
                  <a:srgbClr val="FFFF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24  30  27  26  24</a:t>
            </a:r>
          </a:p>
        </p:txBody>
      </p:sp>
    </p:spTree>
    <p:extLst>
      <p:ext uri="{BB962C8B-B14F-4D97-AF65-F5344CB8AC3E}">
        <p14:creationId xmlns:p14="http://schemas.microsoft.com/office/powerpoint/2010/main" val="559889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0F3DC-4222-F0C4-68A5-E5E57FD62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FBA44E1-9CD4-759B-DDE8-F572BFD5604D}"/>
              </a:ext>
            </a:extLst>
          </p:cNvPr>
          <p:cNvSpPr/>
          <p:nvPr/>
        </p:nvSpPr>
        <p:spPr>
          <a:xfrm>
            <a:off x="0" y="191751"/>
            <a:ext cx="44133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정수 삼각형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298ABE-BA7F-213A-62F4-94A8A907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9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29EAD87-9BDA-5E57-E5F0-C765EE09E841}"/>
              </a:ext>
            </a:extLst>
          </p:cNvPr>
          <p:cNvGrpSpPr/>
          <p:nvPr/>
        </p:nvGrpSpPr>
        <p:grpSpPr>
          <a:xfrm>
            <a:off x="10393933" y="3004655"/>
            <a:ext cx="1433616" cy="2146469"/>
            <a:chOff x="562414" y="2685540"/>
            <a:chExt cx="3091506" cy="2143706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3D7553BB-18EE-2CCB-64B2-DDAF16E07DA3}"/>
                </a:ext>
              </a:extLst>
            </p:cNvPr>
            <p:cNvSpPr/>
            <p:nvPr/>
          </p:nvSpPr>
          <p:spPr>
            <a:xfrm>
              <a:off x="562414" y="2959903"/>
              <a:ext cx="3091506" cy="186934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5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7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3 8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8 1 0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2 7 4 4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4 5 2 6 5</a:t>
              </a:r>
            </a:p>
          </p:txBody>
        </p:sp>
        <p:sp>
          <p:nvSpPr>
            <p:cNvPr id="6" name="순서도: 수행의 시작/종료 5">
              <a:extLst>
                <a:ext uri="{FF2B5EF4-FFF2-40B4-BE49-F238E27FC236}">
                  <a16:creationId xmlns:a16="http://schemas.microsoft.com/office/drawing/2014/main" id="{6A43894D-DAE9-4289-2A6E-7941EE11A845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D4416D8-2D60-9406-C163-C289CCCB9056}"/>
              </a:ext>
            </a:extLst>
          </p:cNvPr>
          <p:cNvGrpSpPr/>
          <p:nvPr/>
        </p:nvGrpSpPr>
        <p:grpSpPr>
          <a:xfrm>
            <a:off x="10393933" y="5354003"/>
            <a:ext cx="1669119" cy="940384"/>
            <a:chOff x="6096000" y="4209689"/>
            <a:chExt cx="1672128" cy="94038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28B67FAD-77B4-2BD8-A5BC-12764E099A2B}"/>
                </a:ext>
              </a:extLst>
            </p:cNvPr>
            <p:cNvSpPr/>
            <p:nvPr/>
          </p:nvSpPr>
          <p:spPr>
            <a:xfrm>
              <a:off x="6096000" y="4481665"/>
              <a:ext cx="1672128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나눔스퀘어 네오 Bold" panose="020B0600000101010101" charset="-127"/>
                  <a:ea typeface="나눔스퀘어 네오 Bold" panose="020B0600000101010101" charset="-127"/>
                </a:rPr>
                <a:t>30</a:t>
              </a:r>
              <a:endParaRPr lang="ko-KR" altLang="en-US" dirty="0">
                <a:solidFill>
                  <a:schemeClr val="tx1"/>
                </a:solidFill>
                <a:latin typeface="나눔스퀘어 네오 Bold" panose="020B0600000101010101" charset="-127"/>
                <a:ea typeface="나눔스퀘어 네오 Bold" panose="020B0600000101010101" charset="-127"/>
              </a:endParaRPr>
            </a:p>
          </p:txBody>
        </p:sp>
        <p:sp>
          <p:nvSpPr>
            <p:cNvPr id="10" name="순서도: 수행의 시작/종료 9">
              <a:extLst>
                <a:ext uri="{FF2B5EF4-FFF2-40B4-BE49-F238E27FC236}">
                  <a16:creationId xmlns:a16="http://schemas.microsoft.com/office/drawing/2014/main" id="{89D1D919-C1D5-947C-E657-58804A48274E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4CDCB1FA-7108-7E8A-97FA-DB2564963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2748"/>
            <a:ext cx="5097584" cy="490098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7A44B57D-0F6D-C0EF-1FB4-200D373D581B}"/>
              </a:ext>
            </a:extLst>
          </p:cNvPr>
          <p:cNvGrpSpPr/>
          <p:nvPr/>
        </p:nvGrpSpPr>
        <p:grpSpPr>
          <a:xfrm>
            <a:off x="5539843" y="1279763"/>
            <a:ext cx="2510118" cy="1724892"/>
            <a:chOff x="-68728" y="1500095"/>
            <a:chExt cx="2510118" cy="1724892"/>
          </a:xfrm>
        </p:grpSpPr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B85A3913-2AA2-0FA9-049F-9A6708989D95}"/>
                </a:ext>
              </a:extLst>
            </p:cNvPr>
            <p:cNvSpPr/>
            <p:nvPr/>
          </p:nvSpPr>
          <p:spPr>
            <a:xfrm>
              <a:off x="95626" y="1500095"/>
              <a:ext cx="2181410" cy="1638123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AA10F1-75DF-3DAD-AC9F-674465271152}"/>
                </a:ext>
              </a:extLst>
            </p:cNvPr>
            <p:cNvSpPr txBox="1"/>
            <p:nvPr/>
          </p:nvSpPr>
          <p:spPr>
            <a:xfrm>
              <a:off x="-68728" y="1586864"/>
              <a:ext cx="2510118" cy="1638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/>
                <a:t>7</a:t>
              </a:r>
            </a:p>
            <a:p>
              <a:pPr algn="ctr"/>
              <a:r>
                <a:rPr lang="en-US" altLang="ko-KR" sz="2000"/>
                <a:t>3 8</a:t>
              </a:r>
            </a:p>
            <a:p>
              <a:pPr algn="ctr"/>
              <a:r>
                <a:rPr lang="en-US" altLang="ko-KR" sz="2000"/>
                <a:t>8 1 0</a:t>
              </a:r>
            </a:p>
            <a:p>
              <a:pPr algn="ctr"/>
              <a:r>
                <a:rPr lang="en-US" altLang="ko-KR" sz="2000"/>
                <a:t>2  7  4  4</a:t>
              </a:r>
            </a:p>
            <a:p>
              <a:pPr algn="ctr"/>
              <a:r>
                <a:rPr lang="en-US" altLang="ko-KR" sz="2000"/>
                <a:t>4   5   2  6  5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9435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20569</TotalTime>
  <Words>1363</Words>
  <Application>Microsoft Office PowerPoint</Application>
  <PresentationFormat>와이드스크린</PresentationFormat>
  <Paragraphs>345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나눔스퀘어 네오 Bold</vt:lpstr>
      <vt:lpstr>나눔바른고딕</vt:lpstr>
      <vt:lpstr>Wingdings</vt:lpstr>
      <vt:lpstr>Cambria Math</vt:lpstr>
      <vt:lpstr>Leelawadee UI</vt:lpstr>
      <vt:lpstr>나눔스퀘어_ac Bold</vt:lpstr>
      <vt:lpstr>Arial</vt:lpstr>
      <vt:lpstr>나눔스퀘어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DBIR</dc:creator>
  <cp:lastModifiedBy>임영선</cp:lastModifiedBy>
  <cp:revision>274</cp:revision>
  <dcterms:created xsi:type="dcterms:W3CDTF">2022-02-05T07:44:23Z</dcterms:created>
  <dcterms:modified xsi:type="dcterms:W3CDTF">2024-11-01T08:13:31Z</dcterms:modified>
</cp:coreProperties>
</file>

<file path=docProps/thumbnail.jpeg>
</file>